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sf" ContentType="video/x-ms-as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3" r:id="rId3"/>
    <p:sldId id="274" r:id="rId4"/>
    <p:sldId id="275" r:id="rId5"/>
    <p:sldId id="280" r:id="rId6"/>
    <p:sldId id="276" r:id="rId7"/>
    <p:sldId id="277" r:id="rId8"/>
    <p:sldId id="278" r:id="rId9"/>
    <p:sldId id="281" r:id="rId10"/>
    <p:sldId id="282" r:id="rId11"/>
    <p:sldId id="287" r:id="rId12"/>
    <p:sldId id="290" r:id="rId13"/>
    <p:sldId id="305" r:id="rId14"/>
    <p:sldId id="260" r:id="rId15"/>
    <p:sldId id="261" r:id="rId16"/>
    <p:sldId id="268" r:id="rId17"/>
    <p:sldId id="272" r:id="rId18"/>
    <p:sldId id="262" r:id="rId19"/>
    <p:sldId id="263" r:id="rId20"/>
    <p:sldId id="283" r:id="rId21"/>
    <p:sldId id="295" r:id="rId22"/>
    <p:sldId id="292" r:id="rId23"/>
    <p:sldId id="293" r:id="rId24"/>
    <p:sldId id="294" r:id="rId25"/>
    <p:sldId id="299" r:id="rId26"/>
    <p:sldId id="297" r:id="rId27"/>
    <p:sldId id="298" r:id="rId28"/>
    <p:sldId id="301" r:id="rId29"/>
    <p:sldId id="291" r:id="rId30"/>
    <p:sldId id="284" r:id="rId31"/>
    <p:sldId id="286" r:id="rId32"/>
    <p:sldId id="300" r:id="rId33"/>
    <p:sldId id="285" r:id="rId34"/>
    <p:sldId id="265" r:id="rId35"/>
    <p:sldId id="269" r:id="rId36"/>
    <p:sldId id="270" r:id="rId37"/>
    <p:sldId id="303" r:id="rId38"/>
    <p:sldId id="304" r:id="rId39"/>
    <p:sldId id="271" r:id="rId40"/>
    <p:sldId id="302" r:id="rId41"/>
    <p:sldId id="288" r:id="rId42"/>
    <p:sldId id="289" r:id="rId43"/>
    <p:sldId id="26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0033"/>
    <a:srgbClr val="CC33CC"/>
    <a:srgbClr val="6600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71" autoAdjust="0"/>
  </p:normalViewPr>
  <p:slideViewPr>
    <p:cSldViewPr snapToGrid="0" snapToObjects="1">
      <p:cViewPr>
        <p:scale>
          <a:sx n="66" d="100"/>
          <a:sy n="66" d="100"/>
        </p:scale>
        <p:origin x="-152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22324-BAAF-CF44-88BF-D422C0E8498C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9EF9E-2DDC-0348-8830-97460F59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6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74FC-1259-CE4B-93EA-894420A0F0CA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E5138-6B8D-C243-8E67-B426A9193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4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E5138-6B8D-C243-8E67-B426A9193D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0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TP distance</a:t>
            </a:r>
            <a:r>
              <a:rPr lang="en-US" baseline="0" dirty="0" smtClean="0"/>
              <a:t> is calculated quite well. However, their global relationships to the scene and to each other are inaccurate.</a:t>
            </a:r>
          </a:p>
          <a:p>
            <a:r>
              <a:rPr lang="en-US" baseline="0" dirty="0" smtClean="0"/>
              <a:t>We wish to get more accurate overall scene representation, perhaps at the cost of sacrificing some localization accuracy.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E5138-6B8D-C243-8E67-B426A9193D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9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E5138-6B8D-C243-8E67-B426A9193D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5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2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4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2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5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3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993E9-9202-0F40-8310-0314BAAAA33B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0D885-26BF-604F-8574-28C3AAAFD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35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4.png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23.emf"/><Relationship Id="rId9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193"/>
            <a:ext cx="7772400" cy="198242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Continuous Models for Scene and Traffic Participant Interactions in Road Scene Understanding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9831" y="3397739"/>
            <a:ext cx="6400800" cy="2102338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Vikas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Dhiman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SUNY at Buffalo</a:t>
            </a:r>
          </a:p>
          <a:p>
            <a:pPr algn="r"/>
            <a:endParaRPr lang="en-US" dirty="0">
              <a:solidFill>
                <a:srgbClr val="0000FF"/>
              </a:solidFill>
            </a:endParaRPr>
          </a:p>
          <a:p>
            <a:pPr algn="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Mentor : Manmohan Chandraker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0022"/>
            <a:ext cx="8371653" cy="50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3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Relation to Overall Framework</a:t>
            </a:r>
            <a:endParaRPr lang="en-US" sz="40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1690417" y="1437612"/>
            <a:ext cx="5137127" cy="4521012"/>
            <a:chOff x="2559050" y="1752600"/>
            <a:chExt cx="3276600" cy="3429000"/>
          </a:xfrm>
        </p:grpSpPr>
        <p:sp>
          <p:nvSpPr>
            <p:cNvPr id="5" name="Cube 6"/>
            <p:cNvSpPr>
              <a:spLocks noChangeArrowheads="1"/>
            </p:cNvSpPr>
            <p:nvPr/>
          </p:nvSpPr>
          <p:spPr bwMode="auto">
            <a:xfrm>
              <a:off x="3244850" y="2895600"/>
              <a:ext cx="381000" cy="304800"/>
            </a:xfrm>
            <a:prstGeom prst="cube">
              <a:avLst>
                <a:gd name="adj" fmla="val 32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6" name="Cube 7"/>
            <p:cNvSpPr>
              <a:spLocks noChangeArrowheads="1"/>
            </p:cNvSpPr>
            <p:nvPr/>
          </p:nvSpPr>
          <p:spPr bwMode="auto">
            <a:xfrm>
              <a:off x="3778250" y="2895600"/>
              <a:ext cx="381000" cy="304800"/>
            </a:xfrm>
            <a:prstGeom prst="cube">
              <a:avLst>
                <a:gd name="adj" fmla="val 32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4692650" y="2819400"/>
              <a:ext cx="701675" cy="490538"/>
              <a:chOff x="2354005" y="2133600"/>
              <a:chExt cx="702360" cy="489970"/>
            </a:xfrm>
            <a:solidFill>
              <a:srgbClr val="FFFFFF"/>
            </a:solidFill>
          </p:grpSpPr>
          <p:sp>
            <p:nvSpPr>
              <p:cNvPr id="8" name="Trapezoid 7"/>
              <p:cNvSpPr/>
              <p:nvPr/>
            </p:nvSpPr>
            <p:spPr bwMode="auto">
              <a:xfrm>
                <a:off x="2354005" y="2417434"/>
                <a:ext cx="702360" cy="206136"/>
              </a:xfrm>
              <a:prstGeom prst="trapezoid">
                <a:avLst>
                  <a:gd name="adj" fmla="val 125364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 dirty="0"/>
              </a:p>
            </p:txBody>
          </p:sp>
          <p:sp>
            <p:nvSpPr>
              <p:cNvPr id="9" name="Trapezoid 8"/>
              <p:cNvSpPr/>
              <p:nvPr/>
            </p:nvSpPr>
            <p:spPr bwMode="auto">
              <a:xfrm rot="5400000">
                <a:off x="2248027" y="2247524"/>
                <a:ext cx="456671" cy="228823"/>
              </a:xfrm>
              <a:prstGeom prst="trapezoid">
                <a:avLst>
                  <a:gd name="adj" fmla="val 78766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/>
              </a:p>
            </p:txBody>
          </p:sp>
          <p:sp>
            <p:nvSpPr>
              <p:cNvPr id="10" name="Trapezoid 9"/>
              <p:cNvSpPr/>
              <p:nvPr/>
            </p:nvSpPr>
            <p:spPr bwMode="auto">
              <a:xfrm rot="16200000">
                <a:off x="2705673" y="2247524"/>
                <a:ext cx="456671" cy="228823"/>
              </a:xfrm>
              <a:prstGeom prst="trapezoid">
                <a:avLst>
                  <a:gd name="adj" fmla="val 78766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/>
              </a:p>
            </p:txBody>
          </p:sp>
        </p:grpSp>
        <p:grpSp>
          <p:nvGrpSpPr>
            <p:cNvPr id="11" name="Group 19"/>
            <p:cNvGrpSpPr>
              <a:grpSpLocks/>
            </p:cNvGrpSpPr>
            <p:nvPr/>
          </p:nvGrpSpPr>
          <p:grpSpPr bwMode="auto">
            <a:xfrm>
              <a:off x="2940050" y="3733800"/>
              <a:ext cx="457200" cy="381000"/>
              <a:chOff x="609600" y="2743200"/>
              <a:chExt cx="457200" cy="381000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762000" y="27432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685800" y="28194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609600" y="28956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</p:grpSp>
        <p:grpSp>
          <p:nvGrpSpPr>
            <p:cNvPr id="15" name="Group 20"/>
            <p:cNvGrpSpPr>
              <a:grpSpLocks/>
            </p:cNvGrpSpPr>
            <p:nvPr/>
          </p:nvGrpSpPr>
          <p:grpSpPr bwMode="auto">
            <a:xfrm>
              <a:off x="3473450" y="3733800"/>
              <a:ext cx="457200" cy="381000"/>
              <a:chOff x="609600" y="2743200"/>
              <a:chExt cx="457200" cy="381000"/>
            </a:xfrm>
          </p:grpSpPr>
          <p:sp>
            <p:nvSpPr>
              <p:cNvPr id="16" name="Rectangle 21"/>
              <p:cNvSpPr>
                <a:spLocks noChangeArrowheads="1"/>
              </p:cNvSpPr>
              <p:nvPr/>
            </p:nvSpPr>
            <p:spPr bwMode="auto">
              <a:xfrm>
                <a:off x="762000" y="27432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7" name="Rectangle 22"/>
              <p:cNvSpPr>
                <a:spLocks noChangeArrowheads="1"/>
              </p:cNvSpPr>
              <p:nvPr/>
            </p:nvSpPr>
            <p:spPr bwMode="auto">
              <a:xfrm>
                <a:off x="685800" y="28194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8" name="Rectangle 23"/>
              <p:cNvSpPr>
                <a:spLocks noChangeArrowheads="1"/>
              </p:cNvSpPr>
              <p:nvPr/>
            </p:nvSpPr>
            <p:spPr bwMode="auto">
              <a:xfrm>
                <a:off x="609600" y="28956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</p:grpSp>
        <p:cxnSp>
          <p:nvCxnSpPr>
            <p:cNvPr id="19" name="Straight Connector 18"/>
            <p:cNvCxnSpPr>
              <a:stCxn id="5" idx="3"/>
              <a:endCxn id="13" idx="0"/>
            </p:cNvCxnSpPr>
            <p:nvPr/>
          </p:nvCxnSpPr>
          <p:spPr bwMode="auto">
            <a:xfrm flipH="1">
              <a:off x="3168650" y="3200400"/>
              <a:ext cx="217488" cy="609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4616450" y="3657600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4768850" y="3921125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5073650" y="3921125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5302250" y="3733800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4" name="Parallelogram 33"/>
            <p:cNvSpPr>
              <a:spLocks noChangeArrowheads="1"/>
            </p:cNvSpPr>
            <p:nvPr/>
          </p:nvSpPr>
          <p:spPr bwMode="auto">
            <a:xfrm>
              <a:off x="3778250" y="1981200"/>
              <a:ext cx="1447800" cy="381000"/>
            </a:xfrm>
            <a:prstGeom prst="parallelogram">
              <a:avLst>
                <a:gd name="adj" fmla="val 13022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5" name="Cube 34"/>
            <p:cNvSpPr>
              <a:spLocks noChangeArrowheads="1"/>
            </p:cNvSpPr>
            <p:nvPr/>
          </p:nvSpPr>
          <p:spPr bwMode="auto">
            <a:xfrm>
              <a:off x="4235450" y="2133600"/>
              <a:ext cx="152400" cy="152400"/>
            </a:xfrm>
            <a:prstGeom prst="cube">
              <a:avLst>
                <a:gd name="adj" fmla="val 32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6" name="Cube 35"/>
            <p:cNvSpPr>
              <a:spLocks noChangeArrowheads="1"/>
            </p:cNvSpPr>
            <p:nvPr/>
          </p:nvSpPr>
          <p:spPr bwMode="auto">
            <a:xfrm>
              <a:off x="4464050" y="2057400"/>
              <a:ext cx="152400" cy="152400"/>
            </a:xfrm>
            <a:prstGeom prst="cube">
              <a:avLst>
                <a:gd name="adj" fmla="val 32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52463"/>
              <a:endParaRPr lang="en-US"/>
            </a:p>
          </p:txBody>
        </p:sp>
        <p:cxnSp>
          <p:nvCxnSpPr>
            <p:cNvPr id="27" name="Straight Connector 26"/>
            <p:cNvCxnSpPr>
              <a:stCxn id="6" idx="3"/>
              <a:endCxn id="17" idx="0"/>
            </p:cNvCxnSpPr>
            <p:nvPr/>
          </p:nvCxnSpPr>
          <p:spPr bwMode="auto">
            <a:xfrm flipH="1">
              <a:off x="3702050" y="3200400"/>
              <a:ext cx="217488" cy="609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8" name="Picture 5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050" y="4648200"/>
              <a:ext cx="16002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2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450" y="4648200"/>
              <a:ext cx="16002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Straight Connector 29"/>
            <p:cNvCxnSpPr>
              <a:stCxn id="14" idx="2"/>
            </p:cNvCxnSpPr>
            <p:nvPr/>
          </p:nvCxnSpPr>
          <p:spPr bwMode="auto">
            <a:xfrm>
              <a:off x="3092450" y="4114800"/>
              <a:ext cx="2286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>
              <a:stCxn id="14" idx="2"/>
            </p:cNvCxnSpPr>
            <p:nvPr/>
          </p:nvCxnSpPr>
          <p:spPr bwMode="auto">
            <a:xfrm>
              <a:off x="3092450" y="4114800"/>
              <a:ext cx="19050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>
              <a:stCxn id="18" idx="2"/>
            </p:cNvCxnSpPr>
            <p:nvPr/>
          </p:nvCxnSpPr>
          <p:spPr bwMode="auto">
            <a:xfrm flipH="1">
              <a:off x="3473450" y="4114800"/>
              <a:ext cx="1524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>
              <a:stCxn id="18" idx="2"/>
            </p:cNvCxnSpPr>
            <p:nvPr/>
          </p:nvCxnSpPr>
          <p:spPr bwMode="auto">
            <a:xfrm>
              <a:off x="3625850" y="4114800"/>
              <a:ext cx="16764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>
              <a:stCxn id="21" idx="4"/>
            </p:cNvCxnSpPr>
            <p:nvPr/>
          </p:nvCxnSpPr>
          <p:spPr bwMode="auto">
            <a:xfrm>
              <a:off x="4829175" y="4038600"/>
              <a:ext cx="320675" cy="914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>
              <a:stCxn id="21" idx="3"/>
            </p:cNvCxnSpPr>
            <p:nvPr/>
          </p:nvCxnSpPr>
          <p:spPr bwMode="auto">
            <a:xfrm flipH="1">
              <a:off x="3549650" y="4021138"/>
              <a:ext cx="1236663" cy="9318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>
              <a:stCxn id="5" idx="3"/>
              <a:endCxn id="21" idx="1"/>
            </p:cNvCxnSpPr>
            <p:nvPr/>
          </p:nvCxnSpPr>
          <p:spPr bwMode="auto">
            <a:xfrm>
              <a:off x="3386138" y="3200400"/>
              <a:ext cx="1400175" cy="7381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Connector 36"/>
            <p:cNvCxnSpPr>
              <a:stCxn id="5" idx="3"/>
              <a:endCxn id="20" idx="1"/>
            </p:cNvCxnSpPr>
            <p:nvPr/>
          </p:nvCxnSpPr>
          <p:spPr bwMode="auto">
            <a:xfrm>
              <a:off x="3386138" y="3200400"/>
              <a:ext cx="1247775" cy="4746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/>
            <p:cNvCxnSpPr>
              <a:stCxn id="6" idx="3"/>
              <a:endCxn id="23" idx="1"/>
            </p:cNvCxnSpPr>
            <p:nvPr/>
          </p:nvCxnSpPr>
          <p:spPr bwMode="auto">
            <a:xfrm>
              <a:off x="3919538" y="3200400"/>
              <a:ext cx="1400175" cy="5508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/>
            <p:cNvCxnSpPr>
              <a:stCxn id="8" idx="2"/>
              <a:endCxn id="22" idx="0"/>
            </p:cNvCxnSpPr>
            <p:nvPr/>
          </p:nvCxnSpPr>
          <p:spPr bwMode="auto">
            <a:xfrm>
              <a:off x="5043488" y="3309938"/>
              <a:ext cx="90487" cy="6111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/>
            <p:cNvCxnSpPr>
              <a:stCxn id="8" idx="2"/>
              <a:endCxn id="21" idx="7"/>
            </p:cNvCxnSpPr>
            <p:nvPr/>
          </p:nvCxnSpPr>
          <p:spPr bwMode="auto">
            <a:xfrm flipH="1">
              <a:off x="4870450" y="3309938"/>
              <a:ext cx="173038" cy="6286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/>
            <p:cNvCxnSpPr>
              <a:stCxn id="9" idx="3"/>
              <a:endCxn id="20" idx="0"/>
            </p:cNvCxnSpPr>
            <p:nvPr/>
          </p:nvCxnSpPr>
          <p:spPr bwMode="auto">
            <a:xfrm flipH="1">
              <a:off x="4676775" y="3186113"/>
              <a:ext cx="138113" cy="4714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/>
            <p:cNvCxnSpPr>
              <a:stCxn id="10" idx="1"/>
              <a:endCxn id="23" idx="0"/>
            </p:cNvCxnSpPr>
            <p:nvPr/>
          </p:nvCxnSpPr>
          <p:spPr bwMode="auto">
            <a:xfrm>
              <a:off x="5272088" y="3186113"/>
              <a:ext cx="90487" cy="54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>
              <a:stCxn id="5" idx="0"/>
              <a:endCxn id="24" idx="3"/>
            </p:cNvCxnSpPr>
            <p:nvPr/>
          </p:nvCxnSpPr>
          <p:spPr bwMode="auto">
            <a:xfrm flipV="1">
              <a:off x="3484563" y="2362200"/>
              <a:ext cx="769937" cy="533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>
              <a:stCxn id="6" idx="0"/>
              <a:endCxn id="24" idx="3"/>
            </p:cNvCxnSpPr>
            <p:nvPr/>
          </p:nvCxnSpPr>
          <p:spPr bwMode="auto">
            <a:xfrm flipV="1">
              <a:off x="4017963" y="2362200"/>
              <a:ext cx="236537" cy="533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>
              <a:stCxn id="9" idx="2"/>
              <a:endCxn id="24" idx="3"/>
            </p:cNvCxnSpPr>
            <p:nvPr/>
          </p:nvCxnSpPr>
          <p:spPr bwMode="auto">
            <a:xfrm flipH="1" flipV="1">
              <a:off x="4254500" y="2362200"/>
              <a:ext cx="446088" cy="685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>
              <a:stCxn id="20" idx="3"/>
            </p:cNvCxnSpPr>
            <p:nvPr/>
          </p:nvCxnSpPr>
          <p:spPr bwMode="auto">
            <a:xfrm flipH="1">
              <a:off x="3321050" y="3757613"/>
              <a:ext cx="1312863" cy="10080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>
              <a:stCxn id="20" idx="4"/>
            </p:cNvCxnSpPr>
            <p:nvPr/>
          </p:nvCxnSpPr>
          <p:spPr bwMode="auto">
            <a:xfrm>
              <a:off x="4676775" y="3775075"/>
              <a:ext cx="15875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>
              <a:stCxn id="22" idx="3"/>
            </p:cNvCxnSpPr>
            <p:nvPr/>
          </p:nvCxnSpPr>
          <p:spPr bwMode="auto">
            <a:xfrm flipH="1">
              <a:off x="3778250" y="4021138"/>
              <a:ext cx="1312863" cy="9318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Connector 48"/>
            <p:cNvCxnSpPr>
              <a:stCxn id="22" idx="4"/>
            </p:cNvCxnSpPr>
            <p:nvPr/>
          </p:nvCxnSpPr>
          <p:spPr bwMode="auto">
            <a:xfrm>
              <a:off x="5133975" y="4038600"/>
              <a:ext cx="244475" cy="914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>
              <a:stCxn id="23" idx="4"/>
            </p:cNvCxnSpPr>
            <p:nvPr/>
          </p:nvCxnSpPr>
          <p:spPr bwMode="auto">
            <a:xfrm>
              <a:off x="5362575" y="3851275"/>
              <a:ext cx="92075" cy="8731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1" name="Straight Connector 50"/>
            <p:cNvCxnSpPr>
              <a:stCxn id="10" idx="3"/>
              <a:endCxn id="24" idx="3"/>
            </p:cNvCxnSpPr>
            <p:nvPr/>
          </p:nvCxnSpPr>
          <p:spPr bwMode="auto">
            <a:xfrm flipH="1" flipV="1">
              <a:off x="4254500" y="2362200"/>
              <a:ext cx="1017588" cy="5476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stCxn id="8" idx="0"/>
              <a:endCxn id="24" idx="3"/>
            </p:cNvCxnSpPr>
            <p:nvPr/>
          </p:nvCxnSpPr>
          <p:spPr bwMode="auto">
            <a:xfrm flipH="1" flipV="1">
              <a:off x="4254500" y="2362200"/>
              <a:ext cx="788988" cy="7413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3" name="Trapezoid 52"/>
            <p:cNvSpPr/>
            <p:nvPr/>
          </p:nvSpPr>
          <p:spPr bwMode="auto">
            <a:xfrm rot="5400000">
              <a:off x="3854450" y="1905000"/>
              <a:ext cx="533400" cy="228600"/>
            </a:xfrm>
            <a:prstGeom prst="trapezoid">
              <a:avLst>
                <a:gd name="adj" fmla="val 71536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652463">
                <a:defRPr/>
              </a:pPr>
              <a:endParaRPr lang="en-US"/>
            </a:p>
          </p:txBody>
        </p:sp>
        <p:sp>
          <p:nvSpPr>
            <p:cNvPr id="54" name="Trapezoid 53"/>
            <p:cNvSpPr/>
            <p:nvPr/>
          </p:nvSpPr>
          <p:spPr bwMode="auto">
            <a:xfrm rot="5400000">
              <a:off x="4540250" y="1905000"/>
              <a:ext cx="533400" cy="228600"/>
            </a:xfrm>
            <a:prstGeom prst="trapezoid">
              <a:avLst>
                <a:gd name="adj" fmla="val 71536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652463">
                <a:defRPr/>
              </a:pPr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85846" y="1437611"/>
            <a:ext cx="160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 plane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914" y="2844148"/>
            <a:ext cx="137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Scene elements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71771" y="412719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tracks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69257" y="4127195"/>
            <a:ext cx="151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7200" y="2730077"/>
            <a:ext cx="19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Traffic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Relation to Overall Framework</a:t>
            </a:r>
            <a:endParaRPr lang="en-US" sz="40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1690417" y="1437612"/>
            <a:ext cx="5137127" cy="4521012"/>
            <a:chOff x="2559050" y="1752600"/>
            <a:chExt cx="3276600" cy="3429000"/>
          </a:xfrm>
        </p:grpSpPr>
        <p:sp>
          <p:nvSpPr>
            <p:cNvPr id="5" name="Cube 6"/>
            <p:cNvSpPr>
              <a:spLocks noChangeArrowheads="1"/>
            </p:cNvSpPr>
            <p:nvPr/>
          </p:nvSpPr>
          <p:spPr bwMode="auto">
            <a:xfrm>
              <a:off x="3244850" y="2895600"/>
              <a:ext cx="381000" cy="304800"/>
            </a:xfrm>
            <a:prstGeom prst="cube">
              <a:avLst>
                <a:gd name="adj" fmla="val 32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6" name="Cube 7"/>
            <p:cNvSpPr>
              <a:spLocks noChangeArrowheads="1"/>
            </p:cNvSpPr>
            <p:nvPr/>
          </p:nvSpPr>
          <p:spPr bwMode="auto">
            <a:xfrm>
              <a:off x="3778250" y="2895600"/>
              <a:ext cx="381000" cy="304800"/>
            </a:xfrm>
            <a:prstGeom prst="cube">
              <a:avLst>
                <a:gd name="adj" fmla="val 321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4692650" y="2819400"/>
              <a:ext cx="701675" cy="490538"/>
              <a:chOff x="2354005" y="2133600"/>
              <a:chExt cx="702360" cy="489970"/>
            </a:xfrm>
            <a:solidFill>
              <a:srgbClr val="FFFFFF"/>
            </a:solidFill>
          </p:grpSpPr>
          <p:sp>
            <p:nvSpPr>
              <p:cNvPr id="8" name="Trapezoid 7"/>
              <p:cNvSpPr/>
              <p:nvPr/>
            </p:nvSpPr>
            <p:spPr bwMode="auto">
              <a:xfrm>
                <a:off x="2354005" y="2417434"/>
                <a:ext cx="702360" cy="206136"/>
              </a:xfrm>
              <a:prstGeom prst="trapezoid">
                <a:avLst>
                  <a:gd name="adj" fmla="val 125364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 dirty="0"/>
              </a:p>
            </p:txBody>
          </p:sp>
          <p:sp>
            <p:nvSpPr>
              <p:cNvPr id="9" name="Trapezoid 8"/>
              <p:cNvSpPr/>
              <p:nvPr/>
            </p:nvSpPr>
            <p:spPr bwMode="auto">
              <a:xfrm rot="5400000">
                <a:off x="2248027" y="2247524"/>
                <a:ext cx="456671" cy="228823"/>
              </a:xfrm>
              <a:prstGeom prst="trapezoid">
                <a:avLst>
                  <a:gd name="adj" fmla="val 78766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/>
              </a:p>
            </p:txBody>
          </p:sp>
          <p:sp>
            <p:nvSpPr>
              <p:cNvPr id="10" name="Trapezoid 9"/>
              <p:cNvSpPr/>
              <p:nvPr/>
            </p:nvSpPr>
            <p:spPr bwMode="auto">
              <a:xfrm rot="16200000">
                <a:off x="2705673" y="2247524"/>
                <a:ext cx="456671" cy="228823"/>
              </a:xfrm>
              <a:prstGeom prst="trapezoid">
                <a:avLst>
                  <a:gd name="adj" fmla="val 78766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652463">
                  <a:defRPr/>
                </a:pPr>
                <a:endParaRPr lang="en-US"/>
              </a:p>
            </p:txBody>
          </p:sp>
        </p:grpSp>
        <p:grpSp>
          <p:nvGrpSpPr>
            <p:cNvPr id="11" name="Group 19"/>
            <p:cNvGrpSpPr>
              <a:grpSpLocks/>
            </p:cNvGrpSpPr>
            <p:nvPr/>
          </p:nvGrpSpPr>
          <p:grpSpPr bwMode="auto">
            <a:xfrm>
              <a:off x="2940050" y="3733800"/>
              <a:ext cx="457200" cy="381000"/>
              <a:chOff x="609600" y="2743200"/>
              <a:chExt cx="457200" cy="381000"/>
            </a:xfrm>
          </p:grpSpPr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762000" y="27432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685800" y="28194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609600" y="28956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</p:grpSp>
        <p:grpSp>
          <p:nvGrpSpPr>
            <p:cNvPr id="15" name="Group 20"/>
            <p:cNvGrpSpPr>
              <a:grpSpLocks/>
            </p:cNvGrpSpPr>
            <p:nvPr/>
          </p:nvGrpSpPr>
          <p:grpSpPr bwMode="auto">
            <a:xfrm>
              <a:off x="3473450" y="3733800"/>
              <a:ext cx="457200" cy="381000"/>
              <a:chOff x="609600" y="2743200"/>
              <a:chExt cx="457200" cy="381000"/>
            </a:xfrm>
          </p:grpSpPr>
          <p:sp>
            <p:nvSpPr>
              <p:cNvPr id="16" name="Rectangle 21"/>
              <p:cNvSpPr>
                <a:spLocks noChangeArrowheads="1"/>
              </p:cNvSpPr>
              <p:nvPr/>
            </p:nvSpPr>
            <p:spPr bwMode="auto">
              <a:xfrm>
                <a:off x="762000" y="27432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7" name="Rectangle 22"/>
              <p:cNvSpPr>
                <a:spLocks noChangeArrowheads="1"/>
              </p:cNvSpPr>
              <p:nvPr/>
            </p:nvSpPr>
            <p:spPr bwMode="auto">
              <a:xfrm>
                <a:off x="685800" y="28194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  <p:sp>
            <p:nvSpPr>
              <p:cNvPr id="18" name="Rectangle 23"/>
              <p:cNvSpPr>
                <a:spLocks noChangeArrowheads="1"/>
              </p:cNvSpPr>
              <p:nvPr/>
            </p:nvSpPr>
            <p:spPr bwMode="auto">
              <a:xfrm>
                <a:off x="609600" y="28956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52463"/>
                <a:endParaRPr lang="en-US"/>
              </a:p>
            </p:txBody>
          </p:sp>
        </p:grpSp>
        <p:cxnSp>
          <p:nvCxnSpPr>
            <p:cNvPr id="19" name="Straight Connector 18"/>
            <p:cNvCxnSpPr>
              <a:stCxn id="5" idx="3"/>
              <a:endCxn id="13" idx="0"/>
            </p:cNvCxnSpPr>
            <p:nvPr/>
          </p:nvCxnSpPr>
          <p:spPr bwMode="auto">
            <a:xfrm flipH="1">
              <a:off x="3168650" y="3200400"/>
              <a:ext cx="217488" cy="609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4616450" y="3657600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4768850" y="3921125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5073650" y="3921125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5302250" y="3733800"/>
              <a:ext cx="120650" cy="117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4" name="Parallelogram 33"/>
            <p:cNvSpPr>
              <a:spLocks noChangeArrowheads="1"/>
            </p:cNvSpPr>
            <p:nvPr/>
          </p:nvSpPr>
          <p:spPr bwMode="auto">
            <a:xfrm>
              <a:off x="3778250" y="1981200"/>
              <a:ext cx="1447800" cy="381000"/>
            </a:xfrm>
            <a:prstGeom prst="parallelogram">
              <a:avLst>
                <a:gd name="adj" fmla="val 13022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5" name="Cube 34"/>
            <p:cNvSpPr>
              <a:spLocks noChangeArrowheads="1"/>
            </p:cNvSpPr>
            <p:nvPr/>
          </p:nvSpPr>
          <p:spPr bwMode="auto">
            <a:xfrm>
              <a:off x="4235450" y="2133600"/>
              <a:ext cx="152400" cy="152400"/>
            </a:xfrm>
            <a:prstGeom prst="cube">
              <a:avLst>
                <a:gd name="adj" fmla="val 32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52463"/>
              <a:endParaRPr lang="en-US"/>
            </a:p>
          </p:txBody>
        </p:sp>
        <p:sp>
          <p:nvSpPr>
            <p:cNvPr id="26" name="Cube 35"/>
            <p:cNvSpPr>
              <a:spLocks noChangeArrowheads="1"/>
            </p:cNvSpPr>
            <p:nvPr/>
          </p:nvSpPr>
          <p:spPr bwMode="auto">
            <a:xfrm>
              <a:off x="4464050" y="2057400"/>
              <a:ext cx="152400" cy="152400"/>
            </a:xfrm>
            <a:prstGeom prst="cube">
              <a:avLst>
                <a:gd name="adj" fmla="val 32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52463"/>
              <a:endParaRPr lang="en-US"/>
            </a:p>
          </p:txBody>
        </p:sp>
        <p:cxnSp>
          <p:nvCxnSpPr>
            <p:cNvPr id="27" name="Straight Connector 26"/>
            <p:cNvCxnSpPr>
              <a:stCxn id="6" idx="3"/>
              <a:endCxn id="17" idx="0"/>
            </p:cNvCxnSpPr>
            <p:nvPr/>
          </p:nvCxnSpPr>
          <p:spPr bwMode="auto">
            <a:xfrm flipH="1">
              <a:off x="3702050" y="3200400"/>
              <a:ext cx="217488" cy="609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8" name="Picture 5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050" y="4648200"/>
              <a:ext cx="16002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2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450" y="4648200"/>
              <a:ext cx="16002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Straight Connector 29"/>
            <p:cNvCxnSpPr>
              <a:stCxn id="14" idx="2"/>
            </p:cNvCxnSpPr>
            <p:nvPr/>
          </p:nvCxnSpPr>
          <p:spPr bwMode="auto">
            <a:xfrm>
              <a:off x="3092450" y="4114800"/>
              <a:ext cx="2286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>
              <a:stCxn id="14" idx="2"/>
            </p:cNvCxnSpPr>
            <p:nvPr/>
          </p:nvCxnSpPr>
          <p:spPr bwMode="auto">
            <a:xfrm>
              <a:off x="3092450" y="4114800"/>
              <a:ext cx="19050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>
              <a:stCxn id="18" idx="2"/>
            </p:cNvCxnSpPr>
            <p:nvPr/>
          </p:nvCxnSpPr>
          <p:spPr bwMode="auto">
            <a:xfrm flipH="1">
              <a:off x="3473450" y="4114800"/>
              <a:ext cx="1524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>
              <a:stCxn id="18" idx="2"/>
            </p:cNvCxnSpPr>
            <p:nvPr/>
          </p:nvCxnSpPr>
          <p:spPr bwMode="auto">
            <a:xfrm>
              <a:off x="3625850" y="4114800"/>
              <a:ext cx="16764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>
              <a:stCxn id="21" idx="4"/>
            </p:cNvCxnSpPr>
            <p:nvPr/>
          </p:nvCxnSpPr>
          <p:spPr bwMode="auto">
            <a:xfrm>
              <a:off x="4829175" y="4038600"/>
              <a:ext cx="320675" cy="914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>
              <a:stCxn id="21" idx="3"/>
            </p:cNvCxnSpPr>
            <p:nvPr/>
          </p:nvCxnSpPr>
          <p:spPr bwMode="auto">
            <a:xfrm flipH="1">
              <a:off x="3549650" y="4021138"/>
              <a:ext cx="1236663" cy="9318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>
              <a:stCxn id="5" idx="3"/>
              <a:endCxn id="21" idx="1"/>
            </p:cNvCxnSpPr>
            <p:nvPr/>
          </p:nvCxnSpPr>
          <p:spPr bwMode="auto">
            <a:xfrm>
              <a:off x="3386138" y="3200400"/>
              <a:ext cx="1400175" cy="7381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Connector 36"/>
            <p:cNvCxnSpPr>
              <a:stCxn id="5" idx="3"/>
              <a:endCxn id="20" idx="1"/>
            </p:cNvCxnSpPr>
            <p:nvPr/>
          </p:nvCxnSpPr>
          <p:spPr bwMode="auto">
            <a:xfrm>
              <a:off x="3386138" y="3200400"/>
              <a:ext cx="1247775" cy="4746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/>
            <p:cNvCxnSpPr>
              <a:stCxn id="6" idx="3"/>
              <a:endCxn id="23" idx="1"/>
            </p:cNvCxnSpPr>
            <p:nvPr/>
          </p:nvCxnSpPr>
          <p:spPr bwMode="auto">
            <a:xfrm>
              <a:off x="3919538" y="3200400"/>
              <a:ext cx="1400175" cy="5508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/>
            <p:cNvCxnSpPr>
              <a:stCxn id="8" idx="2"/>
              <a:endCxn id="22" idx="0"/>
            </p:cNvCxnSpPr>
            <p:nvPr/>
          </p:nvCxnSpPr>
          <p:spPr bwMode="auto">
            <a:xfrm>
              <a:off x="5043488" y="3309938"/>
              <a:ext cx="90487" cy="6111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/>
            <p:cNvCxnSpPr>
              <a:stCxn id="8" idx="2"/>
              <a:endCxn id="21" idx="7"/>
            </p:cNvCxnSpPr>
            <p:nvPr/>
          </p:nvCxnSpPr>
          <p:spPr bwMode="auto">
            <a:xfrm flipH="1">
              <a:off x="4870450" y="3309938"/>
              <a:ext cx="173038" cy="6286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/>
            <p:cNvCxnSpPr>
              <a:stCxn id="9" idx="3"/>
              <a:endCxn id="20" idx="0"/>
            </p:cNvCxnSpPr>
            <p:nvPr/>
          </p:nvCxnSpPr>
          <p:spPr bwMode="auto">
            <a:xfrm flipH="1">
              <a:off x="4676775" y="3186113"/>
              <a:ext cx="138113" cy="4714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/>
            <p:cNvCxnSpPr>
              <a:stCxn id="10" idx="1"/>
              <a:endCxn id="23" idx="0"/>
            </p:cNvCxnSpPr>
            <p:nvPr/>
          </p:nvCxnSpPr>
          <p:spPr bwMode="auto">
            <a:xfrm>
              <a:off x="5272088" y="3186113"/>
              <a:ext cx="90487" cy="54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>
              <a:stCxn id="5" idx="0"/>
              <a:endCxn id="24" idx="3"/>
            </p:cNvCxnSpPr>
            <p:nvPr/>
          </p:nvCxnSpPr>
          <p:spPr bwMode="auto">
            <a:xfrm flipV="1">
              <a:off x="3484563" y="2362200"/>
              <a:ext cx="769937" cy="533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>
              <a:stCxn id="6" idx="0"/>
              <a:endCxn id="24" idx="3"/>
            </p:cNvCxnSpPr>
            <p:nvPr/>
          </p:nvCxnSpPr>
          <p:spPr bwMode="auto">
            <a:xfrm flipV="1">
              <a:off x="4017963" y="2362200"/>
              <a:ext cx="236537" cy="533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>
              <a:stCxn id="9" idx="2"/>
              <a:endCxn id="24" idx="3"/>
            </p:cNvCxnSpPr>
            <p:nvPr/>
          </p:nvCxnSpPr>
          <p:spPr bwMode="auto">
            <a:xfrm flipH="1" flipV="1">
              <a:off x="4254500" y="2362200"/>
              <a:ext cx="446088" cy="685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>
              <a:stCxn id="20" idx="3"/>
            </p:cNvCxnSpPr>
            <p:nvPr/>
          </p:nvCxnSpPr>
          <p:spPr bwMode="auto">
            <a:xfrm flipH="1">
              <a:off x="3321050" y="3757613"/>
              <a:ext cx="1312863" cy="10080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>
              <a:stCxn id="20" idx="4"/>
            </p:cNvCxnSpPr>
            <p:nvPr/>
          </p:nvCxnSpPr>
          <p:spPr bwMode="auto">
            <a:xfrm>
              <a:off x="4676775" y="3775075"/>
              <a:ext cx="15875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>
              <a:stCxn id="22" idx="3"/>
            </p:cNvCxnSpPr>
            <p:nvPr/>
          </p:nvCxnSpPr>
          <p:spPr bwMode="auto">
            <a:xfrm flipH="1">
              <a:off x="3778250" y="4021138"/>
              <a:ext cx="1312863" cy="9318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Connector 48"/>
            <p:cNvCxnSpPr>
              <a:stCxn id="22" idx="4"/>
            </p:cNvCxnSpPr>
            <p:nvPr/>
          </p:nvCxnSpPr>
          <p:spPr bwMode="auto">
            <a:xfrm>
              <a:off x="5133975" y="4038600"/>
              <a:ext cx="244475" cy="914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>
              <a:stCxn id="23" idx="4"/>
            </p:cNvCxnSpPr>
            <p:nvPr/>
          </p:nvCxnSpPr>
          <p:spPr bwMode="auto">
            <a:xfrm>
              <a:off x="5362575" y="3851275"/>
              <a:ext cx="92075" cy="8731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1" name="Straight Connector 50"/>
            <p:cNvCxnSpPr>
              <a:stCxn id="10" idx="3"/>
              <a:endCxn id="24" idx="3"/>
            </p:cNvCxnSpPr>
            <p:nvPr/>
          </p:nvCxnSpPr>
          <p:spPr bwMode="auto">
            <a:xfrm flipH="1" flipV="1">
              <a:off x="4254500" y="2362200"/>
              <a:ext cx="1017588" cy="5476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stCxn id="8" idx="0"/>
              <a:endCxn id="24" idx="3"/>
            </p:cNvCxnSpPr>
            <p:nvPr/>
          </p:nvCxnSpPr>
          <p:spPr bwMode="auto">
            <a:xfrm flipH="1" flipV="1">
              <a:off x="4254500" y="2362200"/>
              <a:ext cx="788988" cy="7413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3" name="Trapezoid 52"/>
            <p:cNvSpPr/>
            <p:nvPr/>
          </p:nvSpPr>
          <p:spPr bwMode="auto">
            <a:xfrm rot="5400000">
              <a:off x="3854450" y="1905000"/>
              <a:ext cx="533400" cy="228600"/>
            </a:xfrm>
            <a:prstGeom prst="trapezoid">
              <a:avLst>
                <a:gd name="adj" fmla="val 71536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652463">
                <a:defRPr/>
              </a:pPr>
              <a:endParaRPr lang="en-US"/>
            </a:p>
          </p:txBody>
        </p:sp>
        <p:sp>
          <p:nvSpPr>
            <p:cNvPr id="54" name="Trapezoid 53"/>
            <p:cNvSpPr/>
            <p:nvPr/>
          </p:nvSpPr>
          <p:spPr bwMode="auto">
            <a:xfrm rot="5400000">
              <a:off x="4540250" y="1905000"/>
              <a:ext cx="533400" cy="228600"/>
            </a:xfrm>
            <a:prstGeom prst="trapezoid">
              <a:avLst>
                <a:gd name="adj" fmla="val 71536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652463">
                <a:defRPr/>
              </a:pPr>
              <a:endParaRPr lang="en-US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3009040" y="3185960"/>
            <a:ext cx="836277" cy="1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 rot="19357488">
            <a:off x="2355389" y="2732482"/>
            <a:ext cx="3545835" cy="2900049"/>
          </a:xfrm>
          <a:prstGeom prst="arc">
            <a:avLst/>
          </a:prstGeom>
          <a:ln w="38100" cmpd="sng">
            <a:solidFill>
              <a:srgbClr val="008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357488">
            <a:off x="3552827" y="2893125"/>
            <a:ext cx="2347115" cy="2206641"/>
          </a:xfrm>
          <a:prstGeom prst="arc">
            <a:avLst>
              <a:gd name="adj1" fmla="val 16200000"/>
              <a:gd name="adj2" fmla="val 20812469"/>
            </a:avLst>
          </a:prstGeom>
          <a:ln w="38100" cmpd="sng">
            <a:solidFill>
              <a:srgbClr val="008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endCxn id="5" idx="0"/>
          </p:cNvCxnSpPr>
          <p:nvPr/>
        </p:nvCxnSpPr>
        <p:spPr>
          <a:xfrm flipH="1">
            <a:off x="3128934" y="2241348"/>
            <a:ext cx="1248004" cy="703268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916518" y="2260186"/>
            <a:ext cx="429151" cy="805454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Prior Works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8386"/>
            <a:ext cx="8403492" cy="513487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Localize individual objects</a:t>
            </a:r>
          </a:p>
          <a:p>
            <a:pPr lvl="1"/>
            <a:r>
              <a:rPr lang="en-US" sz="2000" dirty="0" smtClean="0"/>
              <a:t>[</a:t>
            </a:r>
            <a:r>
              <a:rPr lang="en-US" sz="2000" dirty="0" err="1" smtClean="0"/>
              <a:t>Wojek</a:t>
            </a:r>
            <a:r>
              <a:rPr lang="en-US" sz="2000" dirty="0" smtClean="0"/>
              <a:t> et al. 2013, Song and Chandraker 2014]</a:t>
            </a:r>
          </a:p>
          <a:p>
            <a:pPr lvl="1"/>
            <a:r>
              <a:rPr lang="en-US" sz="2000" dirty="0" smtClean="0"/>
              <a:t>Cannot capture interactions</a:t>
            </a:r>
          </a:p>
          <a:p>
            <a:pPr lvl="1"/>
            <a:r>
              <a:rPr lang="en-US" sz="2000" dirty="0" smtClean="0"/>
              <a:t>We model TP-Scene and TP-TP relationships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Use stereo</a:t>
            </a:r>
          </a:p>
          <a:p>
            <a:pPr lvl="1"/>
            <a:r>
              <a:rPr lang="en-US" sz="2000" dirty="0" smtClean="0"/>
              <a:t>[</a:t>
            </a:r>
            <a:r>
              <a:rPr lang="en-US" sz="2000" dirty="0" err="1" smtClean="0"/>
              <a:t>Ess</a:t>
            </a:r>
            <a:r>
              <a:rPr lang="en-US" sz="2000" dirty="0" smtClean="0"/>
              <a:t> et al. 2011, Geiger et al. 2013]</a:t>
            </a:r>
          </a:p>
          <a:p>
            <a:pPr lvl="1"/>
            <a:r>
              <a:rPr lang="en-US" sz="2000" dirty="0" smtClean="0"/>
              <a:t>Dense depth information available from stereo</a:t>
            </a:r>
          </a:p>
          <a:p>
            <a:pPr lvl="1"/>
            <a:r>
              <a:rPr lang="en-US" sz="2000" dirty="0" smtClean="0"/>
              <a:t>We use a single camera (monocular)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Discontinuous occlusion modeling</a:t>
            </a:r>
          </a:p>
          <a:p>
            <a:pPr lvl="1"/>
            <a:r>
              <a:rPr lang="en-US" sz="2000" dirty="0" smtClean="0"/>
              <a:t>[Zia et al. 2014]</a:t>
            </a:r>
          </a:p>
          <a:p>
            <a:pPr lvl="1"/>
            <a:r>
              <a:rPr lang="en-US" sz="2000" dirty="0" smtClean="0"/>
              <a:t>Harder optimization, unpredictable output</a:t>
            </a:r>
          </a:p>
          <a:p>
            <a:pPr lvl="1"/>
            <a:r>
              <a:rPr lang="en-US" sz="2000" dirty="0" smtClean="0"/>
              <a:t>We develop continuous occlusion models, which yields probabilistically meaningful interactions.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2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Input-Output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3"/>
            <a:ext cx="8229600" cy="53710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Inputs:</a:t>
            </a:r>
          </a:p>
          <a:p>
            <a:pPr lvl="1"/>
            <a:r>
              <a:rPr lang="en-US" sz="2400" dirty="0" smtClean="0"/>
              <a:t>Camera poses and ground plane from SFM</a:t>
            </a:r>
          </a:p>
          <a:p>
            <a:pPr lvl="1"/>
            <a:r>
              <a:rPr lang="en-US" sz="2400" dirty="0" smtClean="0"/>
              <a:t>2D object detection</a:t>
            </a:r>
          </a:p>
          <a:p>
            <a:pPr lvl="1"/>
            <a:r>
              <a:rPr lang="en-US" sz="2400" dirty="0" smtClean="0"/>
              <a:t>Feature tracks on objects</a:t>
            </a:r>
          </a:p>
          <a:p>
            <a:pPr lvl="1"/>
            <a:r>
              <a:rPr lang="en-US" sz="2400" dirty="0" smtClean="0"/>
              <a:t>GPS</a:t>
            </a:r>
          </a:p>
          <a:p>
            <a:r>
              <a:rPr lang="en-US" sz="2800" dirty="0" smtClean="0"/>
              <a:t>Outputs:</a:t>
            </a:r>
          </a:p>
          <a:p>
            <a:pPr lvl="1"/>
            <a:r>
              <a:rPr lang="en-US" sz="2400" dirty="0" smtClean="0"/>
              <a:t>3D object bounding boxes</a:t>
            </a:r>
          </a:p>
          <a:p>
            <a:pPr lvl="1"/>
            <a:r>
              <a:rPr lang="en-US" sz="2400" dirty="0" smtClean="0"/>
              <a:t>Consistent TP-Scene relations </a:t>
            </a:r>
          </a:p>
          <a:p>
            <a:pPr lvl="2"/>
            <a:r>
              <a:rPr lang="en-US" sz="2000" dirty="0" smtClean="0"/>
              <a:t>How objects relate to lane geometry</a:t>
            </a:r>
          </a:p>
          <a:p>
            <a:pPr lvl="1"/>
            <a:r>
              <a:rPr lang="en-US" sz="2400" dirty="0" smtClean="0"/>
              <a:t>Consistent TP-TP relations</a:t>
            </a:r>
          </a:p>
          <a:p>
            <a:pPr lvl="2"/>
            <a:r>
              <a:rPr lang="en-US" sz="2000" dirty="0" smtClean="0"/>
              <a:t>Occlusion relationships between objects</a:t>
            </a:r>
            <a:endParaRPr lang="en-US" sz="1600" dirty="0"/>
          </a:p>
          <a:p>
            <a:pPr lvl="2"/>
            <a:r>
              <a:rPr lang="en-US" sz="2000" dirty="0" smtClean="0"/>
              <a:t>Which point belongs to which object.</a:t>
            </a:r>
          </a:p>
        </p:txBody>
      </p:sp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Bounding Box Energy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Simpler version without occlusion</a:t>
            </a:r>
          </a:p>
          <a:p>
            <a:pPr lvl="1"/>
            <a:r>
              <a:rPr lang="en-US" sz="2400" dirty="0" smtClean="0"/>
              <a:t>Uses prior size, contact of 2D bounding box with ground.</a:t>
            </a:r>
            <a:endParaRPr lang="en-US" sz="2400" dirty="0"/>
          </a:p>
        </p:txBody>
      </p:sp>
      <p:pic>
        <p:nvPicPr>
          <p:cNvPr id="4" name="Picture 3" descr="coordinate_sy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73" y="2902016"/>
            <a:ext cx="2970159" cy="2083945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 bwMode="auto">
          <a:xfrm rot="5400000" flipH="1">
            <a:off x="1178411" y="2854673"/>
            <a:ext cx="910189" cy="585957"/>
          </a:xfrm>
          <a:prstGeom prst="parallelogram">
            <a:avLst>
              <a:gd name="adj" fmla="val 36110"/>
            </a:avLst>
          </a:prstGeom>
          <a:solidFill>
            <a:schemeClr val="tx2">
              <a:lumMod val="40000"/>
              <a:lumOff val="60000"/>
              <a:alpha val="65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Parallelogram 5"/>
          <p:cNvSpPr/>
          <p:nvPr/>
        </p:nvSpPr>
        <p:spPr bwMode="auto">
          <a:xfrm rot="5400000" flipH="1">
            <a:off x="2166609" y="2895561"/>
            <a:ext cx="910189" cy="585957"/>
          </a:xfrm>
          <a:prstGeom prst="parallelogram">
            <a:avLst>
              <a:gd name="adj" fmla="val 36110"/>
            </a:avLst>
          </a:prstGeom>
          <a:solidFill>
            <a:schemeClr val="tx2">
              <a:lumMod val="40000"/>
              <a:lumOff val="60000"/>
              <a:alpha val="65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Parallelogram 6"/>
          <p:cNvSpPr/>
          <p:nvPr/>
        </p:nvSpPr>
        <p:spPr bwMode="auto">
          <a:xfrm rot="5400000" flipH="1">
            <a:off x="3261819" y="2931569"/>
            <a:ext cx="910189" cy="585957"/>
          </a:xfrm>
          <a:prstGeom prst="parallelogram">
            <a:avLst>
              <a:gd name="adj" fmla="val 36110"/>
            </a:avLst>
          </a:prstGeom>
          <a:solidFill>
            <a:schemeClr val="tx2">
              <a:lumMod val="40000"/>
              <a:lumOff val="60000"/>
              <a:alpha val="65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 rot="5400000" flipH="1">
            <a:off x="826141" y="2726094"/>
            <a:ext cx="1592833" cy="1003374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arallelogram 8"/>
          <p:cNvSpPr/>
          <p:nvPr/>
        </p:nvSpPr>
        <p:spPr bwMode="auto">
          <a:xfrm rot="5400000" flipH="1">
            <a:off x="1721129" y="2819785"/>
            <a:ext cx="1621391" cy="1003374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Parallelogram 9"/>
          <p:cNvSpPr/>
          <p:nvPr/>
        </p:nvSpPr>
        <p:spPr bwMode="auto">
          <a:xfrm rot="5400000" flipH="1">
            <a:off x="2809984" y="2838913"/>
            <a:ext cx="1621391" cy="1003374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009893" y="2769453"/>
            <a:ext cx="1628132" cy="87418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23935" y="3679642"/>
            <a:ext cx="2739574" cy="73785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23" y="5871306"/>
            <a:ext cx="3225800" cy="330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12" y="3064119"/>
            <a:ext cx="2667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4" y="4224215"/>
            <a:ext cx="977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4224217"/>
            <a:ext cx="1028700" cy="30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27569" y="2382519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22779" y="2382603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28725" y="4159356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340527" y="3602746"/>
            <a:ext cx="193242" cy="55661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95782" y="3612299"/>
            <a:ext cx="193242" cy="55661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>
            <a:off x="3189653" y="4234960"/>
            <a:ext cx="2422768" cy="88900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</p:cNvCxnSpPr>
          <p:nvPr/>
        </p:nvCxnSpPr>
        <p:spPr>
          <a:xfrm>
            <a:off x="2529881" y="4528688"/>
            <a:ext cx="2745504" cy="13426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>
            <a:off x="4356970" y="4356968"/>
            <a:ext cx="1739138" cy="1289539"/>
          </a:xfrm>
          <a:prstGeom prst="curved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3D Points Energy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Simpler version without occlusion</a:t>
            </a:r>
          </a:p>
          <a:p>
            <a:pPr lvl="1"/>
            <a:r>
              <a:rPr lang="en-US" sz="2400" dirty="0" err="1" smtClean="0"/>
              <a:t>Backproject</a:t>
            </a:r>
            <a:r>
              <a:rPr lang="en-US" sz="2400" dirty="0" smtClean="0"/>
              <a:t> a point at time </a:t>
            </a:r>
            <a:r>
              <a:rPr lang="en-US" sz="2400" i="1" dirty="0" smtClean="0"/>
              <a:t>t-1</a:t>
            </a:r>
            <a:r>
              <a:rPr lang="en-US" sz="2400" dirty="0" smtClean="0"/>
              <a:t> to 3D bounding box</a:t>
            </a:r>
          </a:p>
          <a:p>
            <a:pPr lvl="1"/>
            <a:r>
              <a:rPr lang="en-US" sz="2400" dirty="0" smtClean="0"/>
              <a:t>Compute </a:t>
            </a:r>
            <a:r>
              <a:rPr lang="en-US" sz="2400" dirty="0" err="1" smtClean="0"/>
              <a:t>reprojection</a:t>
            </a:r>
            <a:r>
              <a:rPr lang="en-US" sz="2400" dirty="0" smtClean="0"/>
              <a:t> error with observation at time </a:t>
            </a:r>
            <a:r>
              <a:rPr lang="en-US" sz="2400" i="1" dirty="0" smtClean="0"/>
              <a:t>t</a:t>
            </a:r>
            <a:r>
              <a:rPr lang="en-US" sz="2400" dirty="0" smtClean="0"/>
              <a:t>.</a:t>
            </a:r>
          </a:p>
        </p:txBody>
      </p:sp>
      <p:pic>
        <p:nvPicPr>
          <p:cNvPr id="4" name="Picture 3" descr="coordinate_sy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21" y="3008163"/>
            <a:ext cx="2904279" cy="2209094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 bwMode="auto">
          <a:xfrm rot="5400000" flipH="1">
            <a:off x="1491549" y="3889309"/>
            <a:ext cx="1168224" cy="673498"/>
          </a:xfrm>
          <a:prstGeom prst="parallelogram">
            <a:avLst>
              <a:gd name="adj" fmla="val 36110"/>
            </a:avLst>
          </a:prstGeom>
          <a:solidFill>
            <a:srgbClr val="8EB4E3">
              <a:alpha val="65000"/>
            </a:srgb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Parallelogram 5"/>
          <p:cNvSpPr/>
          <p:nvPr/>
        </p:nvSpPr>
        <p:spPr bwMode="auto">
          <a:xfrm rot="5400000" flipH="1">
            <a:off x="2030348" y="3994777"/>
            <a:ext cx="1168224" cy="673498"/>
          </a:xfrm>
          <a:prstGeom prst="parallelogram">
            <a:avLst>
              <a:gd name="adj" fmla="val 36110"/>
            </a:avLst>
          </a:prstGeom>
          <a:solidFill>
            <a:srgbClr val="8EB4E3">
              <a:alpha val="65000"/>
            </a:srgb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Parallelogram 6"/>
          <p:cNvSpPr/>
          <p:nvPr/>
        </p:nvSpPr>
        <p:spPr bwMode="auto">
          <a:xfrm rot="5400000" flipH="1">
            <a:off x="2703847" y="4021817"/>
            <a:ext cx="1168224" cy="673498"/>
          </a:xfrm>
          <a:prstGeom prst="parallelogram">
            <a:avLst>
              <a:gd name="adj" fmla="val 36110"/>
            </a:avLst>
          </a:prstGeom>
          <a:solidFill>
            <a:srgbClr val="8EB4E3">
              <a:alpha val="65000"/>
            </a:srgb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 rot="5400000" flipH="1">
            <a:off x="948278" y="3781926"/>
            <a:ext cx="2044394" cy="1153277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arallelogram 8"/>
          <p:cNvSpPr/>
          <p:nvPr/>
        </p:nvSpPr>
        <p:spPr bwMode="auto">
          <a:xfrm rot="5400000" flipH="1">
            <a:off x="1460177" y="3763600"/>
            <a:ext cx="2081049" cy="1153277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Parallelogram 9"/>
          <p:cNvSpPr/>
          <p:nvPr/>
        </p:nvSpPr>
        <p:spPr bwMode="auto">
          <a:xfrm rot="5400000" flipH="1">
            <a:off x="2142245" y="3800256"/>
            <a:ext cx="2081049" cy="1153277"/>
          </a:xfrm>
          <a:prstGeom prst="parallelogram">
            <a:avLst>
              <a:gd name="adj" fmla="val 3611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05255" y="3957139"/>
            <a:ext cx="80818" cy="8761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99085" y="4335277"/>
            <a:ext cx="80818" cy="87615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3" name="Curved Connector 12"/>
          <p:cNvCxnSpPr>
            <a:endCxn id="15" idx="6"/>
          </p:cNvCxnSpPr>
          <p:nvPr/>
        </p:nvCxnSpPr>
        <p:spPr bwMode="auto">
          <a:xfrm rot="10800000">
            <a:off x="2214649" y="3884126"/>
            <a:ext cx="3290607" cy="116833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urved Connector 13"/>
          <p:cNvCxnSpPr/>
          <p:nvPr/>
        </p:nvCxnSpPr>
        <p:spPr bwMode="auto">
          <a:xfrm rot="10800000" flipV="1">
            <a:off x="2836987" y="4044754"/>
            <a:ext cx="2646373" cy="5841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2079948" y="3811111"/>
            <a:ext cx="134700" cy="14602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56832" y="4021138"/>
            <a:ext cx="134700" cy="14602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724182" y="4317552"/>
            <a:ext cx="134700" cy="146028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55309" y="4459222"/>
            <a:ext cx="134700" cy="146028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52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Curved Connector 18"/>
          <p:cNvCxnSpPr/>
          <p:nvPr/>
        </p:nvCxnSpPr>
        <p:spPr bwMode="auto">
          <a:xfrm rot="10800000">
            <a:off x="2858883" y="4346772"/>
            <a:ext cx="2840203" cy="593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urved Connector 19"/>
          <p:cNvCxnSpPr/>
          <p:nvPr/>
        </p:nvCxnSpPr>
        <p:spPr bwMode="auto">
          <a:xfrm rot="10800000" flipV="1">
            <a:off x="3490010" y="4463578"/>
            <a:ext cx="2209079" cy="1416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88" y="5998308"/>
            <a:ext cx="5880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Bird-Eye 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3"/>
            <a:ext cx="8229600" cy="53710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 SFM camera pose and ground plane to represent each TP in BEV.</a:t>
            </a:r>
          </a:p>
        </p:txBody>
      </p:sp>
      <p:pic>
        <p:nvPicPr>
          <p:cNvPr id="4" name="Picture 3" descr="coordinate_sy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5" y="3066779"/>
            <a:ext cx="2904279" cy="22090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073633">
            <a:off x="6293326" y="3772244"/>
            <a:ext cx="1051076" cy="5724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982308" y="4836523"/>
            <a:ext cx="34499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982308" y="3346616"/>
            <a:ext cx="344996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82308" y="4075401"/>
            <a:ext cx="3449960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>
            <a:off x="3067539" y="2901462"/>
            <a:ext cx="1836615" cy="44515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3940" y="2532130"/>
            <a:ext cx="157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BEV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Extracting Scene Elements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4477657" cy="51682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OpenStreetMaps</a:t>
            </a:r>
            <a:r>
              <a:rPr lang="en-US" sz="2400" dirty="0" smtClean="0"/>
              <a:t> to extract lane geometry </a:t>
            </a:r>
          </a:p>
          <a:p>
            <a:pPr lvl="1"/>
            <a:r>
              <a:rPr lang="en-US" sz="2000" dirty="0" smtClean="0"/>
              <a:t>Use GPS coordinates</a:t>
            </a:r>
          </a:p>
          <a:p>
            <a:pPr lvl="1"/>
            <a:r>
              <a:rPr lang="en-US" sz="2000" dirty="0" smtClean="0"/>
              <a:t>Automatically filter out small lanes and side streets</a:t>
            </a:r>
          </a:p>
          <a:p>
            <a:r>
              <a:rPr lang="en-US" sz="2400" dirty="0" smtClean="0"/>
              <a:t>Annotated lanes (to be replaced by lane detector)</a:t>
            </a:r>
          </a:p>
          <a:p>
            <a:r>
              <a:rPr lang="en-US" sz="2400" dirty="0" smtClean="0"/>
              <a:t>Align SFM poses with lane geometry.</a:t>
            </a:r>
          </a:p>
        </p:txBody>
      </p:sp>
      <p:pic>
        <p:nvPicPr>
          <p:cNvPr id="5122" name="Picture 2" descr="C:\Users\manu\Desktop\vdhiman\openstreetmap_dem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2" t="-1852" r="24502" b="1852"/>
          <a:stretch/>
        </p:blipFill>
        <p:spPr bwMode="auto">
          <a:xfrm>
            <a:off x="4847939" y="1073704"/>
            <a:ext cx="3933035" cy="578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TP-Scene Constraints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932"/>
            <a:ext cx="8229600" cy="163393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Lane position and orientation</a:t>
            </a:r>
          </a:p>
          <a:p>
            <a:pPr lvl="1"/>
            <a:r>
              <a:rPr lang="en-US" sz="2400" dirty="0" smtClean="0"/>
              <a:t>filter away far objects</a:t>
            </a:r>
          </a:p>
          <a:p>
            <a:pPr lvl="1"/>
            <a:r>
              <a:rPr lang="en-US" sz="2400" dirty="0" smtClean="0"/>
              <a:t>align objects with closest lane directions.</a:t>
            </a:r>
          </a:p>
        </p:txBody>
      </p:sp>
      <p:sp>
        <p:nvSpPr>
          <p:cNvPr id="9" name="Rectangle 8"/>
          <p:cNvSpPr/>
          <p:nvPr/>
        </p:nvSpPr>
        <p:spPr>
          <a:xfrm rot="20073633">
            <a:off x="2441322" y="3328409"/>
            <a:ext cx="875809" cy="42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974338" y="3525486"/>
            <a:ext cx="1926781" cy="8977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4423280"/>
            <a:ext cx="39875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22" y="4125699"/>
            <a:ext cx="165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2901119" y="3624024"/>
            <a:ext cx="0" cy="68976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34" y="3819135"/>
            <a:ext cx="177800" cy="26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57200" y="2933373"/>
            <a:ext cx="39875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52695" y="3010895"/>
            <a:ext cx="0" cy="135960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00" y="4925651"/>
            <a:ext cx="2089772" cy="6109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0743" y="5048819"/>
            <a:ext cx="183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for 1 lane: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0743" y="5912882"/>
            <a:ext cx="287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energy for closest lanes:</a:t>
            </a:r>
            <a:endParaRPr lang="en-US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67" y="3655560"/>
            <a:ext cx="254000" cy="1778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54" y="5832230"/>
            <a:ext cx="3720123" cy="688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076" y="2583256"/>
            <a:ext cx="3413810" cy="264789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79771" y="5014111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39313" y="5536644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5" idx="0"/>
          </p:cNvCxnSpPr>
          <p:nvPr/>
        </p:nvCxnSpPr>
        <p:spPr>
          <a:xfrm>
            <a:off x="6966856" y="4731657"/>
            <a:ext cx="1" cy="282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r="85367" b="19281"/>
          <a:stretch/>
        </p:blipFill>
        <p:spPr>
          <a:xfrm>
            <a:off x="6335391" y="4767368"/>
            <a:ext cx="544380" cy="40562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8113484" y="4128049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8" idx="0"/>
          </p:cNvCxnSpPr>
          <p:nvPr/>
        </p:nvCxnSpPr>
        <p:spPr>
          <a:xfrm>
            <a:off x="8200569" y="3845595"/>
            <a:ext cx="1" cy="282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r="85367" b="19281"/>
          <a:stretch/>
        </p:blipFill>
        <p:spPr>
          <a:xfrm>
            <a:off x="7569104" y="3881306"/>
            <a:ext cx="544380" cy="405622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921657" y="5536422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31" idx="0"/>
          </p:cNvCxnSpPr>
          <p:nvPr/>
        </p:nvCxnSpPr>
        <p:spPr>
          <a:xfrm>
            <a:off x="8008742" y="5253968"/>
            <a:ext cx="1" cy="282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r="85367" b="19281"/>
          <a:stretch/>
        </p:blipFill>
        <p:spPr>
          <a:xfrm>
            <a:off x="7377277" y="5289679"/>
            <a:ext cx="544380" cy="405622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521328" y="4110135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endCxn id="34" idx="0"/>
          </p:cNvCxnSpPr>
          <p:nvPr/>
        </p:nvCxnSpPr>
        <p:spPr>
          <a:xfrm>
            <a:off x="5608413" y="3827681"/>
            <a:ext cx="1" cy="282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54019" y="4120141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6" idx="0"/>
          </p:cNvCxnSpPr>
          <p:nvPr/>
        </p:nvCxnSpPr>
        <p:spPr>
          <a:xfrm>
            <a:off x="6441104" y="3837687"/>
            <a:ext cx="1" cy="282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089711" y="3037837"/>
            <a:ext cx="174171" cy="123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695304" y="3099421"/>
            <a:ext cx="3942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Monocular Road Scene Understanding</a:t>
            </a:r>
            <a:endParaRPr lang="en-US" sz="4000" dirty="0"/>
          </a:p>
        </p:txBody>
      </p:sp>
      <p:pic>
        <p:nvPicPr>
          <p:cNvPr id="5" name="Picture 4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91652"/>
            <a:ext cx="8900500" cy="26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anu\Desktop\vdhiman\OrientationR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2" b="-476"/>
          <a:stretch/>
        </p:blipFill>
        <p:spPr bwMode="auto">
          <a:xfrm>
            <a:off x="1587195" y="1097280"/>
            <a:ext cx="6388405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Effect of Lane Energy</a:t>
            </a:r>
            <a:endParaRPr lang="en-US" sz="4000" dirty="0"/>
          </a:p>
        </p:txBody>
      </p:sp>
      <p:pic>
        <p:nvPicPr>
          <p:cNvPr id="1026" name="Picture 2" descr="C:\Users\manu\Desktop\vdhiman\OrientationWro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4" t="39991" r="4581" b="591"/>
          <a:stretch/>
        </p:blipFill>
        <p:spPr bwMode="auto">
          <a:xfrm>
            <a:off x="149497" y="3337560"/>
            <a:ext cx="3657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anu\Desktop\vdhiman\OrientationR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8" t="4020" r="18231" b="54753"/>
          <a:stretch/>
        </p:blipFill>
        <p:spPr bwMode="auto">
          <a:xfrm>
            <a:off x="3383280" y="3108960"/>
            <a:ext cx="576072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34183" y="3538249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0697" y="3751943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 Relation: Bounding Box Visibility</a:t>
            </a:r>
            <a:endParaRPr lang="en-US" sz="40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4712482"/>
            <a:ext cx="8229600" cy="19012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Determine 3D bounding boxes aware of occlusions due to objects in front</a:t>
            </a:r>
          </a:p>
          <a:p>
            <a:r>
              <a:rPr lang="en-US" sz="2400" dirty="0" smtClean="0"/>
              <a:t>Encourage alignment for </a:t>
            </a:r>
            <a:r>
              <a:rPr lang="en-US" sz="2400" dirty="0" err="1" smtClean="0"/>
              <a:t>unoccluded</a:t>
            </a:r>
            <a:r>
              <a:rPr lang="en-US" sz="2400" dirty="0" smtClean="0"/>
              <a:t> edges</a:t>
            </a:r>
          </a:p>
          <a:p>
            <a:r>
              <a:rPr lang="en-US" sz="2400" dirty="0" smtClean="0"/>
              <a:t>Relax alignment for occluded edges.</a:t>
            </a:r>
          </a:p>
        </p:txBody>
      </p:sp>
      <p:pic>
        <p:nvPicPr>
          <p:cNvPr id="18" name="Picture 17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84416" y="1116770"/>
            <a:ext cx="4555994" cy="2795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90" y="1425983"/>
            <a:ext cx="3472449" cy="22956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00426" y="2780969"/>
            <a:ext cx="1288164" cy="132479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0"/>
          </p:cNvCxnSpPr>
          <p:nvPr/>
        </p:nvCxnSpPr>
        <p:spPr>
          <a:xfrm>
            <a:off x="3079772" y="2780969"/>
            <a:ext cx="1025586" cy="13138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17259" y="4094815"/>
            <a:ext cx="157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Occluded edge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93457" y="4093929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Unoccluded</a:t>
            </a:r>
            <a:r>
              <a:rPr lang="en-US" dirty="0" smtClean="0">
                <a:solidFill>
                  <a:srgbClr val="0000FF"/>
                </a:solidFill>
              </a:rPr>
              <a:t> edge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 Relation</a:t>
            </a:r>
            <a:r>
              <a:rPr lang="en-US" sz="4000" dirty="0"/>
              <a:t>: </a:t>
            </a:r>
            <a:r>
              <a:rPr lang="en-US" sz="4000" dirty="0" smtClean="0"/>
              <a:t>Bounding Box Visibility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4" y="1819172"/>
            <a:ext cx="3472449" cy="22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7804" y="2189758"/>
            <a:ext cx="2616481" cy="178464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02890" y="2364937"/>
            <a:ext cx="996233" cy="897795"/>
          </a:xfrm>
          <a:prstGeom prst="rect">
            <a:avLst/>
          </a:prstGeom>
          <a:solidFill>
            <a:srgbClr val="00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380760" y="2605809"/>
            <a:ext cx="1412243" cy="1226256"/>
          </a:xfrm>
          <a:custGeom>
            <a:avLst/>
            <a:gdLst>
              <a:gd name="connsiteX0" fmla="*/ 10947 w 2244262"/>
              <a:gd name="connsiteY0" fmla="*/ 459846 h 1872230"/>
              <a:gd name="connsiteX1" fmla="*/ 0 w 2244262"/>
              <a:gd name="connsiteY1" fmla="*/ 1554717 h 1872230"/>
              <a:gd name="connsiteX2" fmla="*/ 897705 w 2244262"/>
              <a:gd name="connsiteY2" fmla="*/ 1872230 h 1872230"/>
              <a:gd name="connsiteX3" fmla="*/ 2244262 w 2244262"/>
              <a:gd name="connsiteY3" fmla="*/ 1062025 h 1872230"/>
              <a:gd name="connsiteX4" fmla="*/ 2200471 w 2244262"/>
              <a:gd name="connsiteY4" fmla="*/ 251820 h 1872230"/>
              <a:gd name="connsiteX5" fmla="*/ 1368452 w 2244262"/>
              <a:gd name="connsiteY5" fmla="*/ 0 h 1872230"/>
              <a:gd name="connsiteX6" fmla="*/ 10947 w 2244262"/>
              <a:gd name="connsiteY6" fmla="*/ 459846 h 18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4262" h="1872230">
                <a:moveTo>
                  <a:pt x="10947" y="459846"/>
                </a:moveTo>
                <a:lnTo>
                  <a:pt x="0" y="1554717"/>
                </a:lnTo>
                <a:lnTo>
                  <a:pt x="897705" y="1872230"/>
                </a:lnTo>
                <a:lnTo>
                  <a:pt x="2244262" y="1062025"/>
                </a:lnTo>
                <a:lnTo>
                  <a:pt x="2200471" y="251820"/>
                </a:lnTo>
                <a:lnTo>
                  <a:pt x="1368452" y="0"/>
                </a:lnTo>
                <a:lnTo>
                  <a:pt x="10947" y="4598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502890" y="2364937"/>
            <a:ext cx="996233" cy="8977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502890" y="2364937"/>
            <a:ext cx="996233" cy="8977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78873" y="2070999"/>
            <a:ext cx="569277" cy="4800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667100" y="2027203"/>
            <a:ext cx="832023" cy="64262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08080" y="1353669"/>
            <a:ext cx="158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fraction</a:t>
            </a:r>
          </a:p>
          <a:p>
            <a:r>
              <a:rPr lang="en-US" dirty="0" smtClean="0"/>
              <a:t>of edge length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02938" y="1381652"/>
            <a:ext cx="161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fraction</a:t>
            </a:r>
          </a:p>
          <a:p>
            <a:r>
              <a:rPr lang="en-US" dirty="0" smtClean="0"/>
              <a:t>of triangle area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8875" y="5026961"/>
            <a:ext cx="545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Visibility fraction for a hypothesized bounding box edge: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8875" y="5609620"/>
            <a:ext cx="372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Bounding box energy with occlusion: </a:t>
            </a:r>
            <a:endParaRPr lang="en-US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4" y="5642467"/>
            <a:ext cx="4132301" cy="599553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53" y="4998816"/>
            <a:ext cx="2743133" cy="5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</a:t>
            </a:r>
            <a:r>
              <a:rPr lang="en-US" sz="4000" dirty="0"/>
              <a:t>TP Relation: </a:t>
            </a:r>
            <a:r>
              <a:rPr lang="en-US" sz="4000" dirty="0" smtClean="0"/>
              <a:t>Bounding Box Visibility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4" y="1819172"/>
            <a:ext cx="3472449" cy="22956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8875" y="5026961"/>
            <a:ext cx="545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Visibility fraction for a hypothesized bounding box edge: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8875" y="5609620"/>
            <a:ext cx="372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Bounding box energy with occlusion: </a:t>
            </a:r>
            <a:endParaRPr lang="en-US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4" y="5642467"/>
            <a:ext cx="4132301" cy="599553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53" y="4998816"/>
            <a:ext cx="2743133" cy="5065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905" y="1598340"/>
            <a:ext cx="3413810" cy="26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1" y="204566"/>
            <a:ext cx="8900415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TP-TP: Probabilistic Occlusion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28" y="1512608"/>
            <a:ext cx="3472449" cy="22956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9809316">
            <a:off x="7238473" y="2319877"/>
            <a:ext cx="118386" cy="119750"/>
          </a:xfrm>
          <a:prstGeom prst="ellipse">
            <a:avLst/>
          </a:prstGeom>
          <a:solidFill>
            <a:srgbClr val="CC33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809316">
            <a:off x="7446504" y="2376223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809316">
            <a:off x="7269539" y="2067784"/>
            <a:ext cx="118386" cy="119750"/>
          </a:xfrm>
          <a:prstGeom prst="ellipse">
            <a:avLst/>
          </a:prstGeom>
          <a:solidFill>
            <a:srgbClr val="CC33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9809316">
            <a:off x="7029843" y="2006409"/>
            <a:ext cx="118386" cy="119750"/>
          </a:xfrm>
          <a:prstGeom prst="ellipse">
            <a:avLst/>
          </a:prstGeom>
          <a:solidFill>
            <a:srgbClr val="CC33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809316">
            <a:off x="7265585" y="2549054"/>
            <a:ext cx="118386" cy="119750"/>
          </a:xfrm>
          <a:prstGeom prst="ellipse">
            <a:avLst/>
          </a:prstGeom>
          <a:solidFill>
            <a:srgbClr val="CC33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9809316">
            <a:off x="7736143" y="2001731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809316">
            <a:off x="7288629" y="1794819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9809316">
            <a:off x="8168359" y="1876210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09316">
            <a:off x="7979561" y="2261426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809316">
            <a:off x="7061226" y="2376039"/>
            <a:ext cx="118386" cy="11975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809316">
            <a:off x="6566126" y="2038994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809316">
            <a:off x="6865183" y="2145174"/>
            <a:ext cx="118386" cy="11975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809316">
            <a:off x="7048042" y="2570681"/>
            <a:ext cx="118386" cy="11975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809316">
            <a:off x="5310229" y="2711837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9809316">
            <a:off x="6865182" y="2407896"/>
            <a:ext cx="118386" cy="119750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809316">
            <a:off x="5113896" y="3270408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9809316">
            <a:off x="7557693" y="1632035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809316">
            <a:off x="7979562" y="1637382"/>
            <a:ext cx="118386" cy="119750"/>
          </a:xfrm>
          <a:prstGeom prst="ellipse">
            <a:avLst/>
          </a:prstGeom>
          <a:solidFill>
            <a:srgbClr val="FF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9809316">
            <a:off x="6462724" y="2711837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9809316">
            <a:off x="6284113" y="2326506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9809316">
            <a:off x="6284114" y="3189014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19809316">
            <a:off x="5591457" y="3062627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19809316">
            <a:off x="5391369" y="2296225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19809316">
            <a:off x="5609131" y="3433192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9809316">
            <a:off x="6038334" y="2747290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5" y="1347228"/>
            <a:ext cx="3580936" cy="246105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942439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314228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200" y="4501283"/>
            <a:ext cx="8229600" cy="21047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Determine soft assignment of 2D point tracks to each 3D bounding box</a:t>
            </a:r>
          </a:p>
          <a:p>
            <a:r>
              <a:rPr lang="en-US" sz="2400" dirty="0" smtClean="0"/>
              <a:t>Probabilistic visibility for each point track.</a:t>
            </a:r>
          </a:p>
        </p:txBody>
      </p:sp>
    </p:spTree>
    <p:extLst>
      <p:ext uri="{BB962C8B-B14F-4D97-AF65-F5344CB8AC3E}">
        <p14:creationId xmlns:p14="http://schemas.microsoft.com/office/powerpoint/2010/main" val="22168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1" y="204566"/>
            <a:ext cx="8900415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TP-TP: Probabilistic Occlusion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9" y="1078949"/>
            <a:ext cx="3472449" cy="22956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9809316">
            <a:off x="2728404" y="188621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809316">
            <a:off x="2936435" y="1942564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809316">
            <a:off x="2759470" y="163412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9809316">
            <a:off x="2519774" y="157275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809316">
            <a:off x="2755516" y="211539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9809316">
            <a:off x="3226074" y="1568072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809316">
            <a:off x="2778560" y="136116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9809316">
            <a:off x="3658290" y="1442551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09316">
            <a:off x="3469492" y="182776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809316">
            <a:off x="2551157" y="194238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809316">
            <a:off x="2056057" y="160533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809316">
            <a:off x="2355114" y="171151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809316">
            <a:off x="2537973" y="2137022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809316">
            <a:off x="800160" y="227817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9809316">
            <a:off x="2355113" y="197423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809316">
            <a:off x="603827" y="2836749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9809316">
            <a:off x="3047624" y="1198376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809316">
            <a:off x="3469493" y="1203723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9809316">
            <a:off x="1952655" y="227817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9809316">
            <a:off x="1774044" y="189284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9809316">
            <a:off x="1774045" y="275535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19809316">
            <a:off x="1081388" y="262896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19809316">
            <a:off x="881300" y="1862566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19809316">
            <a:off x="1099062" y="2999533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9809316">
            <a:off x="1528265" y="2313631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9940248">
            <a:off x="4685793" y="1402749"/>
            <a:ext cx="1697778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9940248">
            <a:off x="3618148" y="1856626"/>
            <a:ext cx="1884995" cy="1083888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9769" y="1322703"/>
            <a:ext cx="24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TPs as</a:t>
            </a:r>
          </a:p>
          <a:p>
            <a:r>
              <a:rPr lang="en-US" dirty="0" smtClean="0"/>
              <a:t>translucent 3D ellipsoids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07402" y="2493193"/>
            <a:ext cx="605380" cy="126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2782" y="2249912"/>
            <a:ext cx="303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urface = Reflection (3D Point)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90957" y="2619244"/>
            <a:ext cx="1221825" cy="3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22858" y="2737080"/>
            <a:ext cx="235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 = Transmission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= 1 - Occlusion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10" y="4148450"/>
            <a:ext cx="2425914" cy="289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005" y="4060529"/>
            <a:ext cx="363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of bounding box in image: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920" y="4656015"/>
            <a:ext cx="1722220" cy="622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83" y="4597399"/>
            <a:ext cx="2533015" cy="79156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99186" y="4740470"/>
            <a:ext cx="333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and covariance of ellipsoid: 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935" y="5835977"/>
            <a:ext cx="3783048" cy="904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140" y="5981247"/>
            <a:ext cx="1340756" cy="34915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01716" y="5474900"/>
            <a:ext cx="477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occlusion as a continuous soft probability: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1" y="204566"/>
            <a:ext cx="8900415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TP-TP: Probabilistic Occlusion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9" y="1078949"/>
            <a:ext cx="3472449" cy="22956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9809316">
            <a:off x="2728404" y="188621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809316">
            <a:off x="2936435" y="1942564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809316">
            <a:off x="2759470" y="163412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9809316">
            <a:off x="2519774" y="157275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809316">
            <a:off x="2755516" y="211539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9809316">
            <a:off x="3226074" y="1568072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809316">
            <a:off x="2778560" y="136116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9809316">
            <a:off x="3658290" y="1442551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09316">
            <a:off x="3469492" y="182776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809316">
            <a:off x="2551157" y="1942380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809316">
            <a:off x="2056057" y="160533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809316">
            <a:off x="2355114" y="171151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809316">
            <a:off x="2537973" y="2137022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809316">
            <a:off x="800160" y="227817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9809316">
            <a:off x="2355113" y="197423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809316">
            <a:off x="603827" y="2836749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9809316">
            <a:off x="3047624" y="1198376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809316">
            <a:off x="3469493" y="1203723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9809316">
            <a:off x="1952655" y="227817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9809316">
            <a:off x="1774044" y="1892847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9809316">
            <a:off x="1774045" y="2755355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19809316">
            <a:off x="1081388" y="2628968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19809316">
            <a:off x="881300" y="1862566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19809316">
            <a:off x="1099062" y="2999533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9809316">
            <a:off x="1528265" y="2313631"/>
            <a:ext cx="118386" cy="1197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9940248">
            <a:off x="4685793" y="1402749"/>
            <a:ext cx="1697778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9940248">
            <a:off x="3618148" y="1856626"/>
            <a:ext cx="1884995" cy="1083888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9769" y="1322703"/>
            <a:ext cx="24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TPs as</a:t>
            </a:r>
          </a:p>
          <a:p>
            <a:r>
              <a:rPr lang="en-US" dirty="0" smtClean="0"/>
              <a:t>translucent 3D ellipsoids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07402" y="2493193"/>
            <a:ext cx="605380" cy="126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2782" y="2249912"/>
            <a:ext cx="303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urface = Reflection (3D Point)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90957" y="2619244"/>
            <a:ext cx="1221825" cy="3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22858" y="2737080"/>
            <a:ext cx="235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 = Transmission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= 1 - Occlusion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3" y="3897949"/>
            <a:ext cx="2386231" cy="13270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74" y="4042007"/>
            <a:ext cx="2127195" cy="1183003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1338141" y="4080124"/>
            <a:ext cx="1680375" cy="991010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113351" y="4185981"/>
            <a:ext cx="1321877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89578" y="4197352"/>
            <a:ext cx="1680375" cy="991010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44049" y="5240644"/>
            <a:ext cx="4042875" cy="3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53818" y="3604876"/>
            <a:ext cx="0" cy="1645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76300" y="5264086"/>
            <a:ext cx="7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116669" y="4165765"/>
            <a:ext cx="90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reflection</a:t>
            </a:r>
            <a:endParaRPr lang="en-US" baseline="-25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334000" y="5240644"/>
            <a:ext cx="3735023" cy="27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34000" y="3599011"/>
            <a:ext cx="0" cy="1645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58399" y="5287528"/>
            <a:ext cx="7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4599433" y="4091463"/>
            <a:ext cx="109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transmission</a:t>
            </a:r>
            <a:endParaRPr lang="en-US" baseline="-25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662" y="4080124"/>
            <a:ext cx="1376399" cy="11268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379" y="4060586"/>
            <a:ext cx="1295701" cy="11551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63308" y="4060129"/>
            <a:ext cx="1169101" cy="1155143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7446305" y="4244595"/>
            <a:ext cx="1321877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39" y="5647107"/>
            <a:ext cx="2962028" cy="8536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17440" y="5876888"/>
            <a:ext cx="462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Association probability for point j with object </a:t>
            </a:r>
            <a:r>
              <a:rPr lang="en-US" dirty="0" err="1" smtClean="0"/>
              <a:t>i</a:t>
            </a:r>
            <a:r>
              <a:rPr lang="en-US" dirty="0" smtClean="0"/>
              <a:t> 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1" y="204566"/>
            <a:ext cx="8900415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TP-TP: Probabilistic Occlusion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9" y="1078949"/>
            <a:ext cx="3472449" cy="2295675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 rot="19940248">
            <a:off x="4685793" y="1402749"/>
            <a:ext cx="1697778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9940248">
            <a:off x="3618148" y="1856626"/>
            <a:ext cx="1884995" cy="1083888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9769" y="1322703"/>
            <a:ext cx="24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TPs as</a:t>
            </a:r>
          </a:p>
          <a:p>
            <a:r>
              <a:rPr lang="en-US" dirty="0" smtClean="0"/>
              <a:t>translucent 3D ellipsoids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07402" y="2493193"/>
            <a:ext cx="605380" cy="126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2782" y="2249912"/>
            <a:ext cx="303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urface = Reflection (3D Point)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90957" y="2619244"/>
            <a:ext cx="1221825" cy="3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22858" y="2737080"/>
            <a:ext cx="235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 = Transmission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= 1 - Occlusion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5421195" y="4197352"/>
            <a:ext cx="1680375" cy="991010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265617" y="5240644"/>
            <a:ext cx="3735023" cy="27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265617" y="3599011"/>
            <a:ext cx="0" cy="1645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90016" y="5287528"/>
            <a:ext cx="7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377922" y="4244595"/>
            <a:ext cx="1321877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44" y="4225681"/>
            <a:ext cx="594458" cy="28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66013" y="4054231"/>
            <a:ext cx="1093756" cy="11923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281615" y="5211337"/>
            <a:ext cx="21785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00196" y="1198280"/>
            <a:ext cx="3172849" cy="1920907"/>
            <a:chOff x="5113896" y="1632035"/>
            <a:chExt cx="3172849" cy="1920907"/>
          </a:xfrm>
        </p:grpSpPr>
        <p:sp>
          <p:nvSpPr>
            <p:cNvPr id="99" name="Oval 98"/>
            <p:cNvSpPr/>
            <p:nvPr/>
          </p:nvSpPr>
          <p:spPr>
            <a:xfrm rot="19809316">
              <a:off x="7238473" y="2319877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9809316">
              <a:off x="7446504" y="2376223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19809316">
              <a:off x="7269539" y="2067784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19809316">
              <a:off x="7029843" y="2006409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19809316">
              <a:off x="7265585" y="2549054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19809316">
              <a:off x="7736143" y="2001731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19809316">
              <a:off x="7288629" y="1794819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19809316">
              <a:off x="8168359" y="1876210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9809316">
              <a:off x="7979561" y="2261426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9809316">
              <a:off x="7061226" y="2376039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9809316">
              <a:off x="6566126" y="2038994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9809316">
              <a:off x="6865183" y="2145174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9809316">
              <a:off x="7048042" y="2570681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9809316">
              <a:off x="5310229" y="271183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9809316">
              <a:off x="6865182" y="2407896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9809316">
              <a:off x="5113896" y="3270408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9809316">
              <a:off x="7557693" y="1632035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9809316">
              <a:off x="7979562" y="1637382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9809316">
              <a:off x="6462724" y="271183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9809316">
              <a:off x="6284113" y="2326506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9809316">
              <a:off x="6284114" y="3189014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9809316">
              <a:off x="5591457" y="306262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9809316">
              <a:off x="5391369" y="2296225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9809316">
              <a:off x="5609131" y="3433192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9809316">
              <a:off x="6038334" y="2747290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42" y="3244134"/>
            <a:ext cx="1104900" cy="3048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6" y="4655523"/>
            <a:ext cx="1104900" cy="304800"/>
          </a:xfrm>
          <a:prstGeom prst="rect">
            <a:avLst/>
          </a:prstGeom>
        </p:spPr>
      </p:pic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63" y="3600288"/>
            <a:ext cx="1092200" cy="304800"/>
          </a:xfrm>
          <a:prstGeom prst="rect">
            <a:avLst/>
          </a:prstGeom>
        </p:spPr>
      </p:pic>
      <p:pic>
        <p:nvPicPr>
          <p:cNvPr id="125" name="Picture 1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2" y="4333140"/>
            <a:ext cx="1092200" cy="304800"/>
          </a:xfrm>
          <a:prstGeom prst="rect">
            <a:avLst/>
          </a:prstGeom>
        </p:spPr>
      </p:pic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3845169"/>
            <a:ext cx="1244600" cy="304800"/>
          </a:xfrm>
          <a:prstGeom prst="rect">
            <a:avLst/>
          </a:prstGeom>
        </p:spPr>
      </p:pic>
      <p:pic>
        <p:nvPicPr>
          <p:cNvPr id="127" name="Picture 12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5" y="4253523"/>
            <a:ext cx="1244600" cy="304800"/>
          </a:xfrm>
          <a:prstGeom prst="rect">
            <a:avLst/>
          </a:prstGeom>
        </p:spPr>
      </p:pic>
      <p:cxnSp>
        <p:nvCxnSpPr>
          <p:cNvPr id="129" name="Straight Arrow Connector 128"/>
          <p:cNvCxnSpPr/>
          <p:nvPr/>
        </p:nvCxnSpPr>
        <p:spPr>
          <a:xfrm>
            <a:off x="3239563" y="1969034"/>
            <a:ext cx="123213" cy="1171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26" idx="0"/>
          </p:cNvCxnSpPr>
          <p:nvPr/>
        </p:nvCxnSpPr>
        <p:spPr>
          <a:xfrm flipH="1">
            <a:off x="2292962" y="2292018"/>
            <a:ext cx="409864" cy="1553151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855722" y="2815136"/>
            <a:ext cx="464960" cy="143838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39" y="5647107"/>
            <a:ext cx="2962028" cy="85364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717440" y="5876888"/>
            <a:ext cx="462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Association probability for point j with object </a:t>
            </a:r>
            <a:r>
              <a:rPr lang="en-US" dirty="0" err="1" smtClean="0"/>
              <a:t>i</a:t>
            </a:r>
            <a:r>
              <a:rPr lang="en-US" dirty="0" smtClean="0"/>
              <a:t> 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4" y="5899670"/>
            <a:ext cx="8075637" cy="100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1" y="204566"/>
            <a:ext cx="8900415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TP-TP: Probabilistic Occlusion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59" y="1078949"/>
            <a:ext cx="3472449" cy="2295675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 rot="19940248">
            <a:off x="4685793" y="1402749"/>
            <a:ext cx="1697778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9940248">
            <a:off x="3618148" y="1856626"/>
            <a:ext cx="1884995" cy="1083888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9769" y="1322703"/>
            <a:ext cx="24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TPs as</a:t>
            </a:r>
          </a:p>
          <a:p>
            <a:r>
              <a:rPr lang="en-US" dirty="0" smtClean="0"/>
              <a:t>translucent 3D ellipsoids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07402" y="2493193"/>
            <a:ext cx="605380" cy="126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2782" y="2249912"/>
            <a:ext cx="303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urface = Reflection (3D Point)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90957" y="2619244"/>
            <a:ext cx="1221825" cy="3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22858" y="2737080"/>
            <a:ext cx="235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 = Transmission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= 1 - Occlusion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5421195" y="4197352"/>
            <a:ext cx="1680375" cy="991010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265617" y="5240644"/>
            <a:ext cx="3735023" cy="27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265617" y="3599011"/>
            <a:ext cx="0" cy="1645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90016" y="5287528"/>
            <a:ext cx="7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377922" y="4244595"/>
            <a:ext cx="1321877" cy="826539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44" y="4225681"/>
            <a:ext cx="594458" cy="28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266013" y="4054231"/>
            <a:ext cx="1093756" cy="11923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281615" y="5211337"/>
            <a:ext cx="21785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00196" y="1198280"/>
            <a:ext cx="3172849" cy="1920907"/>
            <a:chOff x="5113896" y="1632035"/>
            <a:chExt cx="3172849" cy="1920907"/>
          </a:xfrm>
        </p:grpSpPr>
        <p:sp>
          <p:nvSpPr>
            <p:cNvPr id="99" name="Oval 98"/>
            <p:cNvSpPr/>
            <p:nvPr/>
          </p:nvSpPr>
          <p:spPr>
            <a:xfrm rot="19809316">
              <a:off x="7238473" y="2319877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9809316">
              <a:off x="7446504" y="2376223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19809316">
              <a:off x="7269539" y="2067784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19809316">
              <a:off x="7029843" y="2006409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19809316">
              <a:off x="7265585" y="2549054"/>
              <a:ext cx="118386" cy="119750"/>
            </a:xfrm>
            <a:prstGeom prst="ellipse">
              <a:avLst/>
            </a:prstGeom>
            <a:solidFill>
              <a:srgbClr val="CC33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19809316">
              <a:off x="7736143" y="2001731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19809316">
              <a:off x="7288629" y="1794819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19809316">
              <a:off x="8168359" y="1876210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9809316">
              <a:off x="7979561" y="2261426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9809316">
              <a:off x="7061226" y="2376039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9809316">
              <a:off x="6566126" y="2038994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9809316">
              <a:off x="6865183" y="2145174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9809316">
              <a:off x="7048042" y="2570681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9809316">
              <a:off x="5310229" y="271183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9809316">
              <a:off x="6865182" y="2407896"/>
              <a:ext cx="118386" cy="119750"/>
            </a:xfrm>
            <a:prstGeom prst="ellipse">
              <a:avLst/>
            </a:prstGeom>
            <a:solidFill>
              <a:srgbClr val="66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9809316">
              <a:off x="5113896" y="3270408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9809316">
              <a:off x="7557693" y="1632035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9809316">
              <a:off x="7979562" y="1637382"/>
              <a:ext cx="118386" cy="119750"/>
            </a:xfrm>
            <a:prstGeom prst="ellipse">
              <a:avLst/>
            </a:prstGeom>
            <a:solidFill>
              <a:srgbClr val="FF00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9809316">
              <a:off x="6462724" y="271183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9809316">
              <a:off x="6284113" y="2326506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9809316">
              <a:off x="6284114" y="3189014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9809316">
              <a:off x="5591457" y="3062627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9809316">
              <a:off x="5391369" y="2296225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9809316">
              <a:off x="5609131" y="3433192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9809316">
              <a:off x="6038334" y="2747290"/>
              <a:ext cx="118386" cy="1197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42" y="3244134"/>
            <a:ext cx="1104900" cy="3048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6" y="4655523"/>
            <a:ext cx="1104900" cy="304800"/>
          </a:xfrm>
          <a:prstGeom prst="rect">
            <a:avLst/>
          </a:prstGeom>
        </p:spPr>
      </p:pic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63" y="3600288"/>
            <a:ext cx="1092200" cy="304800"/>
          </a:xfrm>
          <a:prstGeom prst="rect">
            <a:avLst/>
          </a:prstGeom>
        </p:spPr>
      </p:pic>
      <p:pic>
        <p:nvPicPr>
          <p:cNvPr id="125" name="Picture 12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2" y="4333140"/>
            <a:ext cx="1092200" cy="304800"/>
          </a:xfrm>
          <a:prstGeom prst="rect">
            <a:avLst/>
          </a:prstGeom>
        </p:spPr>
      </p:pic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3845169"/>
            <a:ext cx="1244600" cy="304800"/>
          </a:xfrm>
          <a:prstGeom prst="rect">
            <a:avLst/>
          </a:prstGeom>
        </p:spPr>
      </p:pic>
      <p:pic>
        <p:nvPicPr>
          <p:cNvPr id="127" name="Picture 12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5" y="4253523"/>
            <a:ext cx="1244600" cy="304800"/>
          </a:xfrm>
          <a:prstGeom prst="rect">
            <a:avLst/>
          </a:prstGeom>
        </p:spPr>
      </p:pic>
      <p:cxnSp>
        <p:nvCxnSpPr>
          <p:cNvPr id="129" name="Straight Arrow Connector 128"/>
          <p:cNvCxnSpPr/>
          <p:nvPr/>
        </p:nvCxnSpPr>
        <p:spPr>
          <a:xfrm>
            <a:off x="3239563" y="1969034"/>
            <a:ext cx="123213" cy="1171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26" idx="0"/>
          </p:cNvCxnSpPr>
          <p:nvPr/>
        </p:nvCxnSpPr>
        <p:spPr>
          <a:xfrm flipH="1">
            <a:off x="2292962" y="2292018"/>
            <a:ext cx="409864" cy="1553151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855722" y="2815136"/>
            <a:ext cx="464960" cy="143838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3359" y="5715004"/>
            <a:ext cx="470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track energy considering TP-TP occlusions: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Probabilistic Occlusion Levels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71433"/>
            <a:ext cx="8229600" cy="933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Probabilistic specification of occlusion level for each object</a:t>
            </a:r>
          </a:p>
        </p:txBody>
      </p:sp>
      <p:pic>
        <p:nvPicPr>
          <p:cNvPr id="4" name="Picture 3" descr="softOccMask6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0"/>
          <a:stretch/>
        </p:blipFill>
        <p:spPr>
          <a:xfrm>
            <a:off x="591171" y="2336672"/>
            <a:ext cx="6470044" cy="19202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34232" y="2633125"/>
            <a:ext cx="186110" cy="186128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4232" y="3212529"/>
            <a:ext cx="186110" cy="1861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234232" y="3770916"/>
            <a:ext cx="186110" cy="1861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31286" y="2534584"/>
            <a:ext cx="143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occluded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20342" y="3113988"/>
            <a:ext cx="163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Partly occluded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1286" y="3683317"/>
            <a:ext cx="172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Mostly occluded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Monocular Road Scene Understanding</a:t>
            </a:r>
            <a:endParaRPr lang="en-US" sz="4000" dirty="0"/>
          </a:p>
        </p:txBody>
      </p:sp>
      <p:pic>
        <p:nvPicPr>
          <p:cNvPr id="5" name="Picture 4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248" y="2636658"/>
            <a:ext cx="1829607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92403" y="2399896"/>
            <a:ext cx="410697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94639" y="2410659"/>
            <a:ext cx="290585" cy="23676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87409" y="2330856"/>
            <a:ext cx="1117564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0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Effect of Occlusion Energy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7506"/>
            <a:ext cx="8229600" cy="17057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Show point tracks assigned to correct object.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9" y="2019349"/>
            <a:ext cx="4693652" cy="1750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89" y="2019349"/>
            <a:ext cx="939800" cy="1092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931850" y="2959513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4250" y="3111913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84250" y="2756313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82123" y="2959513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41316" y="3171788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21843" y="2931226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36650" y="2529050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04545" y="2529050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63738" y="3052038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61036" y="2899638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01843" y="2648800"/>
            <a:ext cx="118386" cy="1197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13464" y="2779888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02425" y="2636563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63737" y="2588925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75162" y="2871351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56776" y="3118950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723" y="2839763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34004" y="3047551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34355" y="2648800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93197" y="2624225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8814" y="3047551"/>
            <a:ext cx="118386" cy="1197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manu\Desktop\vdhiman\pointTracksVisualiz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48252" r="-3698" b="20"/>
          <a:stretch/>
        </p:blipFill>
        <p:spPr bwMode="auto">
          <a:xfrm>
            <a:off x="91440" y="1799780"/>
            <a:ext cx="9144000" cy="35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 Relationships: Collision</a:t>
            </a:r>
            <a:endParaRPr lang="en-US" sz="4000" dirty="0"/>
          </a:p>
        </p:txBody>
      </p:sp>
      <p:pic>
        <p:nvPicPr>
          <p:cNvPr id="16" name="Picture 15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84416" y="1116770"/>
            <a:ext cx="4555994" cy="2795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98523" y="2647462"/>
            <a:ext cx="1901861" cy="933524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5308" y="1817071"/>
            <a:ext cx="3556000" cy="1563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011615" y="2061311"/>
            <a:ext cx="3165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11615" y="3218920"/>
            <a:ext cx="3165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802923" y="2266464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91115" y="2476131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67500" y="2275954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01590" y="3467056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cannot physically occupy</a:t>
            </a:r>
          </a:p>
          <a:p>
            <a:r>
              <a:rPr lang="en-US" dirty="0" smtClean="0"/>
              <a:t>the same 3D space.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832227" y="1447739"/>
            <a:ext cx="171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BEV Localization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55308" y="4890473"/>
            <a:ext cx="3556000" cy="1563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5011615" y="5134713"/>
            <a:ext cx="3165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11615" y="6292322"/>
            <a:ext cx="3165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802923" y="5339866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110654" y="5691187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67500" y="5349356"/>
            <a:ext cx="576385" cy="2833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74588" y="4521141"/>
            <a:ext cx="202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Collision Resolution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 Relationships: Collision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0" y="1319830"/>
            <a:ext cx="2115038" cy="173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70" y="1319830"/>
            <a:ext cx="2115038" cy="17332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78963" y="3025724"/>
            <a:ext cx="3218960" cy="27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78963" y="1211392"/>
            <a:ext cx="0" cy="181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7" y="1273430"/>
            <a:ext cx="4572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59" y="1273426"/>
            <a:ext cx="4445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9" y="1890139"/>
            <a:ext cx="33274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95615" y="1490029"/>
            <a:ext cx="407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Bhattacharya coefficient for distance: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11247" y="2499739"/>
            <a:ext cx="478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Has analytic form for Gaussian distributions.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91308" y="3829551"/>
            <a:ext cx="3204307" cy="1563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90248" y="4178735"/>
            <a:ext cx="1410676" cy="775187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42829" y="4178735"/>
            <a:ext cx="1321877" cy="775187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17477" y="3829551"/>
            <a:ext cx="3204307" cy="1563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5441572" y="4296490"/>
            <a:ext cx="1174727" cy="775187"/>
          </a:xfrm>
          <a:prstGeom prst="ellipse">
            <a:avLst/>
          </a:prstGeom>
          <a:solidFill>
            <a:srgbClr val="9999FF">
              <a:alpha val="77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5400000">
            <a:off x="6503739" y="4313477"/>
            <a:ext cx="1130545" cy="775187"/>
          </a:xfrm>
          <a:prstGeom prst="ellipse">
            <a:avLst/>
          </a:prstGeom>
          <a:solidFill>
            <a:srgbClr val="008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44" y="5810196"/>
            <a:ext cx="7326923" cy="8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manu\Desktop\vdhiman\CollisionR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5" t="7432" r="22819" b="59737"/>
          <a:stretch/>
        </p:blipFill>
        <p:spPr bwMode="auto">
          <a:xfrm>
            <a:off x="3246499" y="3113692"/>
            <a:ext cx="5541448" cy="354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Effect of Collision Energy</a:t>
            </a:r>
            <a:endParaRPr lang="en-US" sz="4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81" y="2019349"/>
            <a:ext cx="2832100" cy="1536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99" y="2019349"/>
            <a:ext cx="4693652" cy="1750501"/>
          </a:xfrm>
          <a:prstGeom prst="rect">
            <a:avLst/>
          </a:prstGeom>
        </p:spPr>
      </p:pic>
      <p:pic>
        <p:nvPicPr>
          <p:cNvPr id="3074" name="Picture 2" descr="C:\Users\manu\Desktop\vdhiman\CollisionWron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683" r="14180"/>
          <a:stretch/>
        </p:blipFill>
        <p:spPr bwMode="auto">
          <a:xfrm>
            <a:off x="300099" y="3113692"/>
            <a:ext cx="2946400" cy="330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nu\Desktop\vdhiman\CollisionR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83676" y="1235720"/>
            <a:ext cx="8390786" cy="25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52011" y="5802478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196" y="5798614"/>
            <a:ext cx="9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Temporal Consistency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97381"/>
            <a:ext cx="8229600" cy="103553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Dynamic terms</a:t>
            </a:r>
          </a:p>
          <a:p>
            <a:pPr lvl="1"/>
            <a:r>
              <a:rPr lang="en-US" sz="2400" dirty="0" err="1" smtClean="0">
                <a:solidFill>
                  <a:srgbClr val="0000FF"/>
                </a:solidFill>
              </a:rPr>
              <a:t>holonomic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6600"/>
                </a:solidFill>
              </a:rPr>
              <a:t>orientation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008000"/>
                </a:solidFill>
              </a:rPr>
              <a:t>velocity</a:t>
            </a:r>
            <a:r>
              <a:rPr lang="en-US" sz="2400" dirty="0" smtClean="0"/>
              <a:t> constraints.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2" y="4903177"/>
            <a:ext cx="6037385" cy="1454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9846" y="4698024"/>
            <a:ext cx="1845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Car moves only in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forward direction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5106" y="5442047"/>
            <a:ext cx="276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Smoothness for orientation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8122" y="5924701"/>
            <a:ext cx="180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Constant velocity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87" y="1035538"/>
            <a:ext cx="3623408" cy="2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Inference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Just use unconstrained minimization for now</a:t>
            </a:r>
          </a:p>
          <a:p>
            <a:r>
              <a:rPr lang="en-US" sz="2800" dirty="0" smtClean="0"/>
              <a:t>Alternatingly minimize for a few iterations:</a:t>
            </a:r>
          </a:p>
          <a:p>
            <a:pPr lvl="1"/>
            <a:r>
              <a:rPr lang="en-US" sz="2400" dirty="0" smtClean="0"/>
              <a:t>Lane + Dynamic energies</a:t>
            </a:r>
          </a:p>
          <a:p>
            <a:pPr lvl="1"/>
            <a:r>
              <a:rPr lang="en-US" sz="2400" dirty="0" smtClean="0"/>
              <a:t>Bounding box + </a:t>
            </a:r>
            <a:r>
              <a:rPr lang="en-US" sz="2400" dirty="0"/>
              <a:t>S</a:t>
            </a:r>
            <a:r>
              <a:rPr lang="en-US" sz="2400" dirty="0" smtClean="0"/>
              <a:t>ize energies</a:t>
            </a:r>
          </a:p>
          <a:p>
            <a:pPr lvl="1"/>
            <a:r>
              <a:rPr lang="en-US" sz="2400" dirty="0" smtClean="0"/>
              <a:t>Occlusion + Collision energies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 smtClean="0"/>
              <a:t>Future work:</a:t>
            </a:r>
          </a:p>
          <a:p>
            <a:pPr lvl="1"/>
            <a:r>
              <a:rPr lang="en-US" sz="2400" dirty="0" smtClean="0"/>
              <a:t>Message passing to exploit graph structure.</a:t>
            </a:r>
          </a:p>
        </p:txBody>
      </p:sp>
    </p:spTree>
    <p:extLst>
      <p:ext uri="{BB962C8B-B14F-4D97-AF65-F5344CB8AC3E}">
        <p14:creationId xmlns:p14="http://schemas.microsoft.com/office/powerpoint/2010/main" val="5093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Dataset : sequences from KITTI</a:t>
            </a:r>
          </a:p>
          <a:p>
            <a:r>
              <a:rPr lang="en-US" sz="2800" dirty="0" smtClean="0"/>
              <a:t>Metrics : </a:t>
            </a:r>
          </a:p>
          <a:p>
            <a:pPr lvl="1"/>
            <a:r>
              <a:rPr lang="en-US" sz="2000" dirty="0" smtClean="0"/>
              <a:t>Translation error</a:t>
            </a:r>
          </a:p>
          <a:p>
            <a:pPr lvl="1"/>
            <a:r>
              <a:rPr lang="en-US" sz="2000" dirty="0" smtClean="0"/>
              <a:t>Orientation error (yaw angle along ground plane)</a:t>
            </a:r>
          </a:p>
          <a:p>
            <a:pPr lvl="1"/>
            <a:r>
              <a:rPr lang="en-US" sz="2000" dirty="0" smtClean="0"/>
              <a:t>Size error (averaged over length, width and height)</a:t>
            </a:r>
          </a:p>
          <a:p>
            <a:pPr lvl="1"/>
            <a:r>
              <a:rPr lang="en-US" sz="2000" dirty="0" smtClean="0"/>
              <a:t>Position error in Z (depth)</a:t>
            </a:r>
          </a:p>
          <a:p>
            <a:pPr lvl="1"/>
            <a:r>
              <a:rPr lang="en-US" sz="2000" dirty="0" smtClean="0"/>
              <a:t>Position error in X (lateral)</a:t>
            </a:r>
          </a:p>
        </p:txBody>
      </p:sp>
    </p:spTree>
    <p:extLst>
      <p:ext uri="{BB962C8B-B14F-4D97-AF65-F5344CB8AC3E}">
        <p14:creationId xmlns:p14="http://schemas.microsoft.com/office/powerpoint/2010/main" val="5093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662" y="5255843"/>
            <a:ext cx="8229600" cy="13774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Errors decrease using scene and TP constraints</a:t>
            </a:r>
          </a:p>
          <a:p>
            <a:pPr lvl="1"/>
            <a:r>
              <a:rPr lang="en-US" sz="2000" dirty="0" smtClean="0"/>
              <a:t>Scene elements constrain object orientation (yaw)</a:t>
            </a:r>
          </a:p>
          <a:p>
            <a:pPr lvl="1"/>
            <a:r>
              <a:rPr lang="en-US" sz="2000" dirty="0" smtClean="0"/>
              <a:t>Also better translation and depth errors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78613"/>
              </p:ext>
            </p:extLst>
          </p:nvPr>
        </p:nvGraphicFramePr>
        <p:xfrm>
          <a:off x="373181" y="1214760"/>
          <a:ext cx="8311662" cy="384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99809"/>
                <a:gridCol w="1343480"/>
                <a:gridCol w="1214108"/>
                <a:gridCol w="1204156"/>
                <a:gridCol w="1234011"/>
                <a:gridCol w="121609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Translation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Yaw</a:t>
                      </a:r>
                    </a:p>
                    <a:p>
                      <a:pPr algn="ctr"/>
                      <a:r>
                        <a:rPr lang="en-US" dirty="0" smtClean="0"/>
                        <a:t>(Degrees)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Independent</a:t>
                      </a:r>
                    </a:p>
                    <a:p>
                      <a:pPr algn="ctr"/>
                      <a:r>
                        <a:rPr lang="en-US" dirty="0" smtClean="0"/>
                        <a:t>Localization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19.824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1.209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7.922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1.469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Bounding Box +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7.761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7.358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1.689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Bounding Box + Lane + Dynamic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7.704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4.635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Occlusion</a:t>
                      </a:r>
                      <a:r>
                        <a:rPr lang="en-US" baseline="0" dirty="0" smtClean="0"/>
                        <a:t> + Lane + Dynamic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7.697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7.285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Occlusion + Lane + Dynamic + Collision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7.802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7.362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1.727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3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Videos</a:t>
            </a:r>
            <a:endParaRPr lang="en-US" sz="4000" dirty="0"/>
          </a:p>
        </p:txBody>
      </p:sp>
      <p:pic>
        <p:nvPicPr>
          <p:cNvPr id="6" name="out2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006"/>
            <a:ext cx="914400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951" y="1320530"/>
            <a:ext cx="8225691" cy="51682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TP-Scene interactions lead to better localization</a:t>
            </a:r>
          </a:p>
          <a:p>
            <a:pPr lvl="1"/>
            <a:r>
              <a:rPr lang="en-US" sz="2000" dirty="0" smtClean="0"/>
              <a:t>Significant improvement in orientation accuracy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Modeling TP-TP interactions lends consistency</a:t>
            </a:r>
          </a:p>
          <a:p>
            <a:pPr lvl="1"/>
            <a:r>
              <a:rPr lang="en-US" sz="2000" dirty="0" smtClean="0"/>
              <a:t>Probabilistically reason about occlusions</a:t>
            </a:r>
          </a:p>
          <a:p>
            <a:pPr lvl="1"/>
            <a:r>
              <a:rPr lang="en-US" sz="2000" dirty="0" smtClean="0"/>
              <a:t>3D object localization incorporating visibility</a:t>
            </a:r>
          </a:p>
          <a:p>
            <a:pPr lvl="1"/>
            <a:r>
              <a:rPr lang="en-US" sz="2000" dirty="0" smtClean="0"/>
              <a:t>Soft point track associations to handle occlusions</a:t>
            </a:r>
          </a:p>
          <a:p>
            <a:pPr lvl="1"/>
            <a:r>
              <a:rPr lang="en-US" sz="2000" dirty="0" smtClean="0"/>
              <a:t>Resolve collisions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Better accuracy than independent localization</a:t>
            </a:r>
          </a:p>
          <a:p>
            <a:pPr lvl="1"/>
            <a:r>
              <a:rPr lang="en-US" sz="2000" dirty="0" smtClean="0"/>
              <a:t>For “important” metrics (depth and orientation)</a:t>
            </a:r>
          </a:p>
          <a:p>
            <a:endParaRPr lang="en-US" sz="10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8000"/>
                </a:solidFill>
              </a:rPr>
              <a:t>Probabilistic notion of TP-Scene and TP-TP interactions</a:t>
            </a:r>
          </a:p>
          <a:p>
            <a:pPr lvl="1"/>
            <a:r>
              <a:rPr lang="en-US" sz="2000" dirty="0" smtClean="0"/>
              <a:t>Forms input to scene recognition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93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  <a:p>
            <a:r>
              <a:rPr lang="en-US" sz="2400" dirty="0" smtClean="0"/>
              <a:t>Object localization: position and orientation of TPs in 3D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9" y="1175172"/>
            <a:ext cx="8884771" cy="2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Future Work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Learning the weights</a:t>
            </a:r>
          </a:p>
          <a:p>
            <a:r>
              <a:rPr lang="en-US" sz="2800" dirty="0" smtClean="0"/>
              <a:t>Better optimization</a:t>
            </a:r>
          </a:p>
          <a:p>
            <a:r>
              <a:rPr lang="en-US" sz="2800" dirty="0" smtClean="0"/>
              <a:t>More extensive evaluation.</a:t>
            </a:r>
          </a:p>
        </p:txBody>
      </p:sp>
    </p:spTree>
    <p:extLst>
      <p:ext uri="{BB962C8B-B14F-4D97-AF65-F5344CB8AC3E}">
        <p14:creationId xmlns:p14="http://schemas.microsoft.com/office/powerpoint/2010/main" val="12312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Existing 3D Localization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Have a figure here to explain:</a:t>
            </a:r>
          </a:p>
          <a:p>
            <a:pPr lvl="1"/>
            <a:r>
              <a:rPr lang="en-US" sz="2400" dirty="0" smtClean="0"/>
              <a:t>The drawback of the existing solution, which localizes each TP individually.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9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Desired 3D Localization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Have a figure here to explain:</a:t>
            </a:r>
          </a:p>
          <a:p>
            <a:pPr lvl="1"/>
            <a:r>
              <a:rPr lang="en-US" sz="2400" dirty="0" smtClean="0"/>
              <a:t>Better localization can be achieved using our method.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4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TP-TP Relationships: Occlusion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34"/>
            <a:ext cx="8229600" cy="51682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Occlusion modeling</a:t>
            </a:r>
          </a:p>
          <a:p>
            <a:endParaRPr lang="en-US" sz="2800" dirty="0" smtClean="0"/>
          </a:p>
          <a:p>
            <a:r>
              <a:rPr lang="en-US" sz="2800" dirty="0" smtClean="0"/>
              <a:t>How occlusion is handled in point tracks energy</a:t>
            </a:r>
            <a:endParaRPr lang="en-US" sz="2800" dirty="0"/>
          </a:p>
          <a:p>
            <a:r>
              <a:rPr lang="en-US" sz="2800" i="1" dirty="0" smtClean="0"/>
              <a:t>Need occlusion translucency visualization</a:t>
            </a:r>
          </a:p>
          <a:p>
            <a:endParaRPr lang="en-US" sz="2800" dirty="0"/>
          </a:p>
          <a:p>
            <a:r>
              <a:rPr lang="en-US" sz="2800" dirty="0"/>
              <a:t>How occlusion is handled in bounding box energy</a:t>
            </a:r>
          </a:p>
          <a:p>
            <a:r>
              <a:rPr lang="en-US" sz="2800" i="1" dirty="0" smtClean="0"/>
              <a:t>Need figure to explain</a:t>
            </a:r>
          </a:p>
        </p:txBody>
      </p:sp>
    </p:spTree>
    <p:extLst>
      <p:ext uri="{BB962C8B-B14F-4D97-AF65-F5344CB8AC3E}">
        <p14:creationId xmlns:p14="http://schemas.microsoft.com/office/powerpoint/2010/main" val="5884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9" y="1126242"/>
            <a:ext cx="8536845" cy="56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  <a:p>
            <a:r>
              <a:rPr lang="en-US" sz="2400" dirty="0" smtClean="0"/>
              <a:t>Object localization: position and orientation of TPs in 3D</a:t>
            </a:r>
          </a:p>
          <a:p>
            <a:r>
              <a:rPr lang="en-US" sz="2400" dirty="0" smtClean="0"/>
              <a:t>Detect various scene elements (SE)</a:t>
            </a:r>
          </a:p>
        </p:txBody>
      </p:sp>
      <p:pic>
        <p:nvPicPr>
          <p:cNvPr id="6" name="Picture 5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248" y="2636658"/>
            <a:ext cx="1829607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92403" y="2399896"/>
            <a:ext cx="410697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4639" y="2410659"/>
            <a:ext cx="290585" cy="23676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498681" y="2485991"/>
            <a:ext cx="1442161" cy="1371486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60338" y="2485991"/>
            <a:ext cx="3793947" cy="1280664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53371" y="3131703"/>
            <a:ext cx="169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FF00"/>
                </a:solidFill>
              </a:rPr>
              <a:t>Lane and Map</a:t>
            </a:r>
          </a:p>
          <a:p>
            <a:pPr algn="ctr"/>
            <a:r>
              <a:rPr lang="en-US" sz="2000" b="1" dirty="0" smtClean="0">
                <a:solidFill>
                  <a:srgbClr val="00FF00"/>
                </a:solidFill>
              </a:rPr>
              <a:t>Information</a:t>
            </a:r>
            <a:endParaRPr lang="en-US" sz="2000" b="1" dirty="0">
              <a:solidFill>
                <a:srgbClr val="00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87409" y="2330856"/>
            <a:ext cx="1117564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  <a:p>
            <a:r>
              <a:rPr lang="en-US" sz="2400" dirty="0" smtClean="0"/>
              <a:t>Object localization: position and orientation of TPs in 3D</a:t>
            </a:r>
          </a:p>
          <a:p>
            <a:r>
              <a:rPr lang="en-US" sz="2400" dirty="0" smtClean="0"/>
              <a:t>Detect various scene elements (SE)</a:t>
            </a:r>
          </a:p>
          <a:p>
            <a:r>
              <a:rPr lang="en-US" sz="2400" dirty="0" smtClean="0"/>
              <a:t>Enforce relations between TPs and SEs</a:t>
            </a:r>
          </a:p>
        </p:txBody>
      </p:sp>
      <p:pic>
        <p:nvPicPr>
          <p:cNvPr id="6" name="Picture 5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248" y="2636658"/>
            <a:ext cx="1829607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92403" y="2399896"/>
            <a:ext cx="410697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4639" y="2410659"/>
            <a:ext cx="290585" cy="23676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498681" y="2485991"/>
            <a:ext cx="1442161" cy="1371486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60338" y="2485991"/>
            <a:ext cx="3793947" cy="1280664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87409" y="2330856"/>
            <a:ext cx="1117564" cy="3533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63190" y="2853628"/>
            <a:ext cx="1300524" cy="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111979" y="3662502"/>
            <a:ext cx="13005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452847" y="3662502"/>
            <a:ext cx="3134562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22885" y="2928962"/>
            <a:ext cx="893278" cy="342647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  <a:p>
            <a:r>
              <a:rPr lang="en-US" sz="2400" dirty="0" smtClean="0"/>
              <a:t>Object localization: position and orientation of TPs in 3D</a:t>
            </a:r>
          </a:p>
          <a:p>
            <a:r>
              <a:rPr lang="en-US" sz="2400" dirty="0" smtClean="0"/>
              <a:t>Detect various scene elements (SE)</a:t>
            </a:r>
          </a:p>
          <a:p>
            <a:r>
              <a:rPr lang="en-US" sz="2400" dirty="0" smtClean="0"/>
              <a:t>Enforce relations between TPs and SEs</a:t>
            </a:r>
          </a:p>
          <a:p>
            <a:r>
              <a:rPr lang="en-US" sz="2400" dirty="0" smtClean="0"/>
              <a:t>Enforce relations between TPs</a:t>
            </a:r>
          </a:p>
        </p:txBody>
      </p:sp>
      <p:pic>
        <p:nvPicPr>
          <p:cNvPr id="6" name="Picture 5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248" y="2636658"/>
            <a:ext cx="1829607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92403" y="2399896"/>
            <a:ext cx="410697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4639" y="2410659"/>
            <a:ext cx="290585" cy="23676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87409" y="2330856"/>
            <a:ext cx="1117564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942241">
            <a:off x="1234023" y="2322243"/>
            <a:ext cx="850229" cy="33361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20938154">
            <a:off x="2654656" y="2361213"/>
            <a:ext cx="541774" cy="258286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20938154">
            <a:off x="3357807" y="2280811"/>
            <a:ext cx="396493" cy="16934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6"/>
            <a:ext cx="8229600" cy="951569"/>
          </a:xfrm>
        </p:spPr>
        <p:txBody>
          <a:bodyPr>
            <a:normAutofit/>
          </a:bodyPr>
          <a:lstStyle/>
          <a:p>
            <a:r>
              <a:rPr lang="en-US" sz="4000" dirty="0"/>
              <a:t>Monocular Road </a:t>
            </a:r>
            <a:r>
              <a:rPr lang="en-US" sz="4000" dirty="0" smtClean="0"/>
              <a:t>Scene Understanding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0338" y="4014176"/>
            <a:ext cx="8229600" cy="27119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Object detection: Detect various traffic participants (TP)</a:t>
            </a:r>
          </a:p>
          <a:p>
            <a:r>
              <a:rPr lang="en-US" sz="2400" dirty="0" smtClean="0"/>
              <a:t>Object localization: position and orientation of TPs in 3D</a:t>
            </a:r>
          </a:p>
          <a:p>
            <a:r>
              <a:rPr lang="en-US" sz="2400" dirty="0" smtClean="0"/>
              <a:t>Detect various scene elements (SE)</a:t>
            </a:r>
          </a:p>
          <a:p>
            <a:r>
              <a:rPr lang="en-US" sz="2400" dirty="0" smtClean="0"/>
              <a:t>Enforce relations between TPs and SEs</a:t>
            </a:r>
          </a:p>
          <a:p>
            <a:r>
              <a:rPr lang="en-US" sz="2400" dirty="0" smtClean="0"/>
              <a:t>Enforce relations between TPs</a:t>
            </a:r>
          </a:p>
          <a:p>
            <a:r>
              <a:rPr lang="en-US" sz="2400" dirty="0"/>
              <a:t>Spatially and temporally consistent </a:t>
            </a:r>
            <a:r>
              <a:rPr lang="en-US" sz="2400" dirty="0" smtClean="0"/>
              <a:t>relationships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0000000061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" y="1170128"/>
            <a:ext cx="8900500" cy="26873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248" y="2636658"/>
            <a:ext cx="1829607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9138" y="2573821"/>
            <a:ext cx="1677206" cy="89323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772" y="2485991"/>
            <a:ext cx="644018" cy="53444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92403" y="2399896"/>
            <a:ext cx="410697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4639" y="2410659"/>
            <a:ext cx="290585" cy="23676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87409" y="2330856"/>
            <a:ext cx="1117564" cy="35331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942241">
            <a:off x="1234023" y="2322243"/>
            <a:ext cx="850229" cy="33361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20938154">
            <a:off x="2654656" y="2361213"/>
            <a:ext cx="541774" cy="258286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20938154">
            <a:off x="3357807" y="2280811"/>
            <a:ext cx="396493" cy="16934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1222</Words>
  <Application>Microsoft Office PowerPoint</Application>
  <PresentationFormat>On-screen Show (4:3)</PresentationFormat>
  <Paragraphs>276</Paragraphs>
  <Slides>43</Slides>
  <Notes>3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Continuous Models for Scene and Traffic Participant Interactions in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Monocular Road Scene Understanding</vt:lpstr>
      <vt:lpstr>Relation to Overall Framework</vt:lpstr>
      <vt:lpstr>Relation to Overall Framework</vt:lpstr>
      <vt:lpstr>Prior Works</vt:lpstr>
      <vt:lpstr>Input-Output</vt:lpstr>
      <vt:lpstr>Bounding Box Energy</vt:lpstr>
      <vt:lpstr>3D Points Energy</vt:lpstr>
      <vt:lpstr>Bird-Eye View</vt:lpstr>
      <vt:lpstr>Extracting Scene Elements</vt:lpstr>
      <vt:lpstr>TP-Scene Constraints</vt:lpstr>
      <vt:lpstr>Effect of Lane Energy</vt:lpstr>
      <vt:lpstr>TP-TP Relation: Bounding Box Visibility</vt:lpstr>
      <vt:lpstr>TP-TP Relation: Bounding Box Visibility</vt:lpstr>
      <vt:lpstr>TP-TP Relation: Bounding Box Visibility</vt:lpstr>
      <vt:lpstr>TP-TP: Probabilistic Occlusion</vt:lpstr>
      <vt:lpstr>TP-TP: Probabilistic Occlusion</vt:lpstr>
      <vt:lpstr>TP-TP: Probabilistic Occlusion</vt:lpstr>
      <vt:lpstr>TP-TP: Probabilistic Occlusion</vt:lpstr>
      <vt:lpstr>TP-TP: Probabilistic Occlusion</vt:lpstr>
      <vt:lpstr>Probabilistic Occlusion Levels</vt:lpstr>
      <vt:lpstr>Effect of Occlusion Energy</vt:lpstr>
      <vt:lpstr>TP-TP Relationships: Collision</vt:lpstr>
      <vt:lpstr>TP-TP Relationships: Collision</vt:lpstr>
      <vt:lpstr>Effect of Collision Energy</vt:lpstr>
      <vt:lpstr>Temporal Consistency</vt:lpstr>
      <vt:lpstr>Inference</vt:lpstr>
      <vt:lpstr>Results</vt:lpstr>
      <vt:lpstr>Results</vt:lpstr>
      <vt:lpstr>Videos</vt:lpstr>
      <vt:lpstr>Conclusions</vt:lpstr>
      <vt:lpstr>Future Work</vt:lpstr>
      <vt:lpstr>Existing 3D Localization</vt:lpstr>
      <vt:lpstr>Desired 3D Localization</vt:lpstr>
      <vt:lpstr>TP-TP Relationships: Occlusion</vt:lpstr>
    </vt:vector>
  </TitlesOfParts>
  <Company>NEC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Manmohan Chandraker</dc:creator>
  <cp:lastModifiedBy>Vikas Dhiman</cp:lastModifiedBy>
  <cp:revision>91</cp:revision>
  <cp:lastPrinted>2014-08-01T21:34:04Z</cp:lastPrinted>
  <dcterms:created xsi:type="dcterms:W3CDTF">2014-08-01T19:00:41Z</dcterms:created>
  <dcterms:modified xsi:type="dcterms:W3CDTF">2014-09-19T20:40:16Z</dcterms:modified>
</cp:coreProperties>
</file>